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handoutMasterIdLst>
    <p:handoutMasterId r:id="rId24"/>
  </p:handoutMasterIdLst>
  <p:sldIdLst>
    <p:sldId id="256" r:id="rId2"/>
    <p:sldId id="277" r:id="rId3"/>
    <p:sldId id="258" r:id="rId4"/>
    <p:sldId id="257" r:id="rId5"/>
    <p:sldId id="259" r:id="rId6"/>
    <p:sldId id="260" r:id="rId7"/>
    <p:sldId id="273" r:id="rId8"/>
    <p:sldId id="261" r:id="rId9"/>
    <p:sldId id="262" r:id="rId10"/>
    <p:sldId id="274" r:id="rId11"/>
    <p:sldId id="263" r:id="rId12"/>
    <p:sldId id="275" r:id="rId13"/>
    <p:sldId id="264" r:id="rId14"/>
    <p:sldId id="265" r:id="rId15"/>
    <p:sldId id="266" r:id="rId16"/>
    <p:sldId id="267" r:id="rId17"/>
    <p:sldId id="268" r:id="rId18"/>
    <p:sldId id="269" r:id="rId19"/>
    <p:sldId id="271" r:id="rId20"/>
    <p:sldId id="272" r:id="rId21"/>
    <p:sldId id="276" r:id="rId22"/>
  </p:sldIdLst>
  <p:sldSz cx="9144000" cy="6858000" type="screen4x3"/>
  <p:notesSz cx="6858000" cy="9144000"/>
  <p:embeddedFontLst>
    <p:embeddedFont>
      <p:font typeface="Cambria Math" pitchFamily="18" charset="0"/>
      <p:regular r:id="rId25"/>
    </p:embeddedFont>
    <p:embeddedFont>
      <p:font typeface="Calibri" pitchFamily="34" charset="0"/>
      <p:regular r:id="rId26"/>
      <p:bold r:id="rId27"/>
      <p:italic r:id="rId28"/>
      <p:boldItalic r:id="rId29"/>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494" autoAdjust="0"/>
  </p:normalViewPr>
  <p:slideViewPr>
    <p:cSldViewPr>
      <p:cViewPr varScale="1">
        <p:scale>
          <a:sx n="99" d="100"/>
          <a:sy n="99" d="100"/>
        </p:scale>
        <p:origin x="-240"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83" d="100"/>
          <a:sy n="83" d="100"/>
        </p:scale>
        <p:origin x="-195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5AD1E08-32A6-408A-BAC6-5122F2A43D32}" type="datetimeFigureOut">
              <a:rPr lang="en-US" smtClean="0"/>
              <a:pPr/>
              <a:t>10/10/2011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4CBF86F-618E-412D-ABFB-E0EC04C5C8C9}" type="slidenum">
              <a:rPr lang="en-US" smtClean="0"/>
              <a:pPr/>
              <a:t>‹#›</a:t>
            </a:fld>
            <a:endParaRPr lang="en-US" dirty="0"/>
          </a:p>
        </p:txBody>
      </p:sp>
    </p:spTree>
    <p:extLst>
      <p:ext uri="{BB962C8B-B14F-4D97-AF65-F5344CB8AC3E}">
        <p14:creationId xmlns:p14="http://schemas.microsoft.com/office/powerpoint/2010/main" val="4721691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5250E27-5BF3-4D0C-860F-70F963E0D15D}" type="datetimeFigureOut">
              <a:rPr lang="en-US"/>
              <a:pPr>
                <a:defRPr/>
              </a:pPr>
              <a:t>10/10/2011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3B8C38A7-92F7-4087-8549-C9B845795B69}" type="slidenum">
              <a:rPr lang="en-US"/>
              <a:pPr>
                <a:defRPr/>
              </a:pPr>
              <a:t>‹#›</a:t>
            </a:fld>
            <a:endParaRPr lang="en-US" dirty="0"/>
          </a:p>
        </p:txBody>
      </p:sp>
    </p:spTree>
    <p:extLst>
      <p:ext uri="{BB962C8B-B14F-4D97-AF65-F5344CB8AC3E}">
        <p14:creationId xmlns:p14="http://schemas.microsoft.com/office/powerpoint/2010/main" val="36488951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8C38A7-92F7-4087-8549-C9B845795B69}" type="slidenum">
              <a:rPr lang="en-US" smtClean="0"/>
              <a:pPr>
                <a:defRPr/>
              </a:pPr>
              <a:t>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02" name="Title Placeholder 1"/>
          <p:cNvSpPr>
            <a:spLocks noGrp="1"/>
          </p:cNvSpPr>
          <p:nvPr>
            <p:ph type="title"/>
          </p:nvPr>
        </p:nvSpPr>
        <p:spPr bwMode="auto">
          <a:xfrm>
            <a:off x="266700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03" name="Text Placeholder 2"/>
          <p:cNvSpPr>
            <a:spLocks noGrp="1"/>
          </p:cNvSpPr>
          <p:nvPr>
            <p:ph type="body" idx="1"/>
          </p:nvPr>
        </p:nvSpPr>
        <p:spPr bwMode="auto">
          <a:xfrm>
            <a:off x="457200" y="1112838"/>
            <a:ext cx="8166926" cy="51355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51205" name="Picture 6" descr="topfade"/>
          <p:cNvPicPr>
            <a:picLocks noChangeAspect="1" noChangeArrowheads="1"/>
          </p:cNvPicPr>
          <p:nvPr/>
        </p:nvPicPr>
        <p:blipFill>
          <a:blip r:embed="rId13" cstate="print"/>
          <a:srcRect/>
          <a:stretch>
            <a:fillRect/>
          </a:stretch>
        </p:blipFill>
        <p:spPr bwMode="auto">
          <a:xfrm>
            <a:off x="238126" y="858457"/>
            <a:ext cx="1854334" cy="55944"/>
          </a:xfrm>
          <a:prstGeom prst="rect">
            <a:avLst/>
          </a:prstGeom>
          <a:noFill/>
          <a:ln w="9525">
            <a:noFill/>
            <a:miter lim="800000"/>
            <a:headEnd/>
            <a:tailEnd/>
          </a:ln>
        </p:spPr>
      </p:pic>
      <p:sp>
        <p:nvSpPr>
          <p:cNvPr id="8" name="Line 8"/>
          <p:cNvSpPr>
            <a:spLocks noChangeShapeType="1"/>
          </p:cNvSpPr>
          <p:nvPr/>
        </p:nvSpPr>
        <p:spPr bwMode="auto">
          <a:xfrm flipH="1">
            <a:off x="238126" y="6605724"/>
            <a:ext cx="6391274" cy="1"/>
          </a:xfrm>
          <a:prstGeom prst="line">
            <a:avLst/>
          </a:prstGeom>
          <a:noFill/>
          <a:ln w="38100">
            <a:solidFill>
              <a:srgbClr val="000066"/>
            </a:solidFill>
            <a:round/>
            <a:headEnd/>
            <a:tailEnd/>
          </a:ln>
          <a:effectLst/>
        </p:spPr>
        <p:txBody>
          <a:bodyPr/>
          <a:lstStyle/>
          <a:p>
            <a:pPr fontAlgn="auto">
              <a:spcBef>
                <a:spcPct val="20000"/>
              </a:spcBef>
              <a:spcAft>
                <a:spcPts val="0"/>
              </a:spcAft>
              <a:buFontTx/>
              <a:buChar char="•"/>
              <a:defRPr/>
            </a:pPr>
            <a:endParaRPr lang="en-US" dirty="0">
              <a:latin typeface="Arial" pitchFamily="34" charset="0"/>
            </a:endParaRPr>
          </a:p>
        </p:txBody>
      </p:sp>
      <p:sp>
        <p:nvSpPr>
          <p:cNvPr id="9" name="Line 11"/>
          <p:cNvSpPr>
            <a:spLocks noChangeShapeType="1"/>
          </p:cNvSpPr>
          <p:nvPr/>
        </p:nvSpPr>
        <p:spPr bwMode="auto">
          <a:xfrm flipH="1" flipV="1">
            <a:off x="1069213" y="888492"/>
            <a:ext cx="7554913" cy="0"/>
          </a:xfrm>
          <a:prstGeom prst="line">
            <a:avLst/>
          </a:prstGeom>
          <a:noFill/>
          <a:ln w="57150">
            <a:solidFill>
              <a:srgbClr val="000066"/>
            </a:solidFill>
            <a:round/>
            <a:headEnd/>
            <a:tailEnd/>
          </a:ln>
          <a:effectLst/>
        </p:spPr>
        <p:txBody>
          <a:bodyPr/>
          <a:lstStyle/>
          <a:p>
            <a:pPr fontAlgn="auto">
              <a:spcBef>
                <a:spcPct val="20000"/>
              </a:spcBef>
              <a:spcAft>
                <a:spcPts val="0"/>
              </a:spcAft>
              <a:buFontTx/>
              <a:buChar char="•"/>
              <a:defRPr/>
            </a:pPr>
            <a:endParaRPr lang="en-US" dirty="0">
              <a:latin typeface="Arial" pitchFamily="34" charset="0"/>
            </a:endParaRPr>
          </a:p>
        </p:txBody>
      </p:sp>
      <p:pic>
        <p:nvPicPr>
          <p:cNvPr id="49153" name="Picture 1" descr="C:\Users\bww09001\Downloads\UConn_Logos\Signatures\Left 2 Lines\Left 2 Lines\Large\Logo Left 2Lines-281.jpg"/>
          <p:cNvPicPr>
            <a:picLocks noChangeAspect="1" noChangeArrowheads="1"/>
          </p:cNvPicPr>
          <p:nvPr/>
        </p:nvPicPr>
        <p:blipFill>
          <a:blip r:embed="rId14" cstate="print"/>
          <a:srcRect/>
          <a:stretch>
            <a:fillRect/>
          </a:stretch>
        </p:blipFill>
        <p:spPr bwMode="auto">
          <a:xfrm>
            <a:off x="115824" y="15239"/>
            <a:ext cx="2551176" cy="822961"/>
          </a:xfrm>
          <a:prstGeom prst="rect">
            <a:avLst/>
          </a:prstGeom>
          <a:noFill/>
        </p:spPr>
      </p:pic>
      <p:pic>
        <p:nvPicPr>
          <p:cNvPr id="1028" name="Picture 4" descr="C:\Users\bww09001\Pictures\Lab Photos\Horiz Logo 2.jp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6629400" y="6376640"/>
            <a:ext cx="2438400" cy="45817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3600" b="1" kern="1200">
          <a:solidFill>
            <a:schemeClr val="tx1"/>
          </a:solidFill>
          <a:latin typeface="Times New Roman" pitchFamily="18" charset="0"/>
          <a:ea typeface="+mj-ea"/>
          <a:cs typeface="Times New Roman" pitchFamily="18" charset="0"/>
        </a:defRPr>
      </a:lvl1pPr>
      <a:lvl2pPr algn="ctr" rtl="0" eaLnBrk="0" fontAlgn="base" hangingPunct="0">
        <a:spcBef>
          <a:spcPct val="0"/>
        </a:spcBef>
        <a:spcAft>
          <a:spcPct val="0"/>
        </a:spcAft>
        <a:defRPr sz="3600" b="1">
          <a:solidFill>
            <a:schemeClr val="tx1"/>
          </a:solidFill>
          <a:latin typeface="Times New Roman" pitchFamily="18" charset="0"/>
          <a:cs typeface="Times New Roman" pitchFamily="18" charset="0"/>
        </a:defRPr>
      </a:lvl2pPr>
      <a:lvl3pPr algn="ctr" rtl="0" eaLnBrk="0" fontAlgn="base" hangingPunct="0">
        <a:spcBef>
          <a:spcPct val="0"/>
        </a:spcBef>
        <a:spcAft>
          <a:spcPct val="0"/>
        </a:spcAft>
        <a:defRPr sz="3600" b="1">
          <a:solidFill>
            <a:schemeClr val="tx1"/>
          </a:solidFill>
          <a:latin typeface="Times New Roman" pitchFamily="18" charset="0"/>
          <a:cs typeface="Times New Roman" pitchFamily="18" charset="0"/>
        </a:defRPr>
      </a:lvl3pPr>
      <a:lvl4pPr algn="ctr" rtl="0" eaLnBrk="0" fontAlgn="base" hangingPunct="0">
        <a:spcBef>
          <a:spcPct val="0"/>
        </a:spcBef>
        <a:spcAft>
          <a:spcPct val="0"/>
        </a:spcAft>
        <a:defRPr sz="3600" b="1">
          <a:solidFill>
            <a:schemeClr val="tx1"/>
          </a:solidFill>
          <a:latin typeface="Times New Roman" pitchFamily="18" charset="0"/>
          <a:cs typeface="Times New Roman" pitchFamily="18" charset="0"/>
        </a:defRPr>
      </a:lvl4pPr>
      <a:lvl5pPr algn="ctr" rtl="0" eaLnBrk="0" fontAlgn="base" hangingPunct="0">
        <a:spcBef>
          <a:spcPct val="0"/>
        </a:spcBef>
        <a:spcAft>
          <a:spcPct val="0"/>
        </a:spcAft>
        <a:defRPr sz="3600" b="1">
          <a:solidFill>
            <a:schemeClr val="tx1"/>
          </a:solidFill>
          <a:latin typeface="Times New Roman" pitchFamily="18" charset="0"/>
          <a:cs typeface="Times New Roman" pitchFamily="18" charset="0"/>
        </a:defRPr>
      </a:lvl5pPr>
      <a:lvl6pPr marL="457200" algn="ctr" rtl="0" fontAlgn="base">
        <a:spcBef>
          <a:spcPct val="0"/>
        </a:spcBef>
        <a:spcAft>
          <a:spcPct val="0"/>
        </a:spcAft>
        <a:defRPr sz="3600" b="1">
          <a:solidFill>
            <a:schemeClr val="tx1"/>
          </a:solidFill>
          <a:latin typeface="Times New Roman" pitchFamily="18" charset="0"/>
          <a:cs typeface="Times New Roman" pitchFamily="18" charset="0"/>
        </a:defRPr>
      </a:lvl6pPr>
      <a:lvl7pPr marL="914400" algn="ctr" rtl="0" fontAlgn="base">
        <a:spcBef>
          <a:spcPct val="0"/>
        </a:spcBef>
        <a:spcAft>
          <a:spcPct val="0"/>
        </a:spcAft>
        <a:defRPr sz="3600" b="1">
          <a:solidFill>
            <a:schemeClr val="tx1"/>
          </a:solidFill>
          <a:latin typeface="Times New Roman" pitchFamily="18" charset="0"/>
          <a:cs typeface="Times New Roman" pitchFamily="18" charset="0"/>
        </a:defRPr>
      </a:lvl7pPr>
      <a:lvl8pPr marL="1371600" algn="ctr" rtl="0" fontAlgn="base">
        <a:spcBef>
          <a:spcPct val="0"/>
        </a:spcBef>
        <a:spcAft>
          <a:spcPct val="0"/>
        </a:spcAft>
        <a:defRPr sz="3600" b="1">
          <a:solidFill>
            <a:schemeClr val="tx1"/>
          </a:solidFill>
          <a:latin typeface="Times New Roman" pitchFamily="18" charset="0"/>
          <a:cs typeface="Times New Roman" pitchFamily="18" charset="0"/>
        </a:defRPr>
      </a:lvl8pPr>
      <a:lvl9pPr marL="1828800" algn="ctr" rtl="0" fontAlgn="base">
        <a:spcBef>
          <a:spcPct val="0"/>
        </a:spcBef>
        <a:spcAft>
          <a:spcPct val="0"/>
        </a:spcAft>
        <a:defRPr sz="3600" b="1">
          <a:solidFill>
            <a:schemeClr val="tx1"/>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Times New Roman" pitchFamily="18" charset="0"/>
          <a:ea typeface="+mn-ea"/>
          <a:cs typeface="Times New Roman" pitchFamily="18"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Times New Roman" pitchFamily="18" charset="0"/>
          <a:ea typeface="+mn-ea"/>
          <a:cs typeface="Times New Roman" pitchFamily="18"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Times New Roman" pitchFamily="18" charset="0"/>
          <a:ea typeface="+mn-ea"/>
          <a:cs typeface="Times New Roman" pitchFamily="18"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8.w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10.wmf"/><Relationship Id="rId5" Type="http://schemas.openxmlformats.org/officeDocument/2006/relationships/oleObject" Target="../embeddings/oleObject5.bin"/><Relationship Id="rId4" Type="http://schemas.openxmlformats.org/officeDocument/2006/relationships/image" Target="../media/image9.wm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2.w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11.wmf"/><Relationship Id="rId4"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13.wmf"/><Relationship Id="rId4"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15.wmf"/><Relationship Id="rId5" Type="http://schemas.openxmlformats.org/officeDocument/2006/relationships/oleObject" Target="../embeddings/oleObject10.bin"/><Relationship Id="rId4" Type="http://schemas.openxmlformats.org/officeDocument/2006/relationships/image" Target="../media/image14.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24.png"/><Relationship Id="rId7" Type="http://schemas.openxmlformats.org/officeDocument/2006/relationships/image" Target="../media/image18.wmf"/><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17.wmf"/><Relationship Id="rId4" Type="http://schemas.openxmlformats.org/officeDocument/2006/relationships/oleObject" Target="../embeddings/oleObject12.bin"/><Relationship Id="rId9" Type="http://schemas.openxmlformats.org/officeDocument/2006/relationships/image" Target="../media/image19.wmf"/></Relationships>
</file>

<file path=ppt/slides/_rels/slide16.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21.wmf"/><Relationship Id="rId5" Type="http://schemas.openxmlformats.org/officeDocument/2006/relationships/oleObject" Target="../embeddings/oleObject16.bin"/><Relationship Id="rId4" Type="http://schemas.openxmlformats.org/officeDocument/2006/relationships/image" Target="../media/image20.wmf"/></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24.wmf"/><Relationship Id="rId5" Type="http://schemas.openxmlformats.org/officeDocument/2006/relationships/oleObject" Target="../embeddings/oleObject19.bin"/><Relationship Id="rId10" Type="http://schemas.openxmlformats.org/officeDocument/2006/relationships/image" Target="../media/image26.wmf"/><Relationship Id="rId4" Type="http://schemas.openxmlformats.org/officeDocument/2006/relationships/image" Target="../media/image23.wmf"/><Relationship Id="rId9" Type="http://schemas.openxmlformats.org/officeDocument/2006/relationships/oleObject" Target="../embeddings/oleObject2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685800" y="990600"/>
            <a:ext cx="7772400" cy="2286000"/>
          </a:xfrm>
        </p:spPr>
        <p:txBody>
          <a:bodyPr/>
          <a:lstStyle/>
          <a:p>
            <a:pPr eaLnBrk="1" hangingPunct="1"/>
            <a:r>
              <a:rPr lang="en-US" dirty="0" smtClean="0"/>
              <a:t>Comparative Investigation of the High Pressure Autoignition of the Butanol Isomers</a:t>
            </a:r>
          </a:p>
        </p:txBody>
      </p:sp>
      <p:sp>
        <p:nvSpPr>
          <p:cNvPr id="3" name="Subtitle 2"/>
          <p:cNvSpPr>
            <a:spLocks noGrp="1"/>
          </p:cNvSpPr>
          <p:nvPr>
            <p:ph type="subTitle" idx="1"/>
          </p:nvPr>
        </p:nvSpPr>
        <p:spPr>
          <a:xfrm>
            <a:off x="457200" y="3124200"/>
            <a:ext cx="8229600" cy="2743200"/>
          </a:xfrm>
        </p:spPr>
        <p:txBody>
          <a:bodyPr rtlCol="0">
            <a:normAutofit fontScale="92500" lnSpcReduction="10000"/>
          </a:bodyPr>
          <a:lstStyle/>
          <a:p>
            <a:pPr eaLnBrk="1" fontAlgn="auto" hangingPunct="1">
              <a:spcAft>
                <a:spcPts val="0"/>
              </a:spcAft>
              <a:buFont typeface="Arial" pitchFamily="34" charset="0"/>
              <a:buNone/>
              <a:defRPr/>
            </a:pPr>
            <a:r>
              <a:rPr lang="en-US" sz="3000" i="1" dirty="0" smtClean="0"/>
              <a:t>B.W. Weber and C.J. Sung</a:t>
            </a:r>
          </a:p>
          <a:p>
            <a:pPr eaLnBrk="1" fontAlgn="auto" hangingPunct="1">
              <a:spcAft>
                <a:spcPts val="0"/>
              </a:spcAft>
              <a:buFont typeface="Arial" pitchFamily="34" charset="0"/>
              <a:buNone/>
              <a:defRPr/>
            </a:pPr>
            <a:endParaRPr lang="en-US" sz="2400" dirty="0" smtClean="0"/>
          </a:p>
          <a:p>
            <a:pPr eaLnBrk="1" fontAlgn="auto" hangingPunct="1">
              <a:spcAft>
                <a:spcPts val="0"/>
              </a:spcAft>
              <a:buFont typeface="Arial" pitchFamily="34" charset="0"/>
              <a:buNone/>
              <a:defRPr/>
            </a:pPr>
            <a:r>
              <a:rPr lang="en-US" sz="2400" dirty="0" smtClean="0"/>
              <a:t>Prepared for</a:t>
            </a:r>
          </a:p>
          <a:p>
            <a:pPr eaLnBrk="1" fontAlgn="auto" hangingPunct="1">
              <a:spcAft>
                <a:spcPts val="0"/>
              </a:spcAft>
              <a:defRPr/>
            </a:pPr>
            <a:r>
              <a:rPr lang="en-US" sz="2400" dirty="0" smtClean="0"/>
              <a:t>Fall Technical Meeting of the</a:t>
            </a:r>
          </a:p>
          <a:p>
            <a:pPr eaLnBrk="1" fontAlgn="auto" hangingPunct="1">
              <a:spcAft>
                <a:spcPts val="0"/>
              </a:spcAft>
              <a:buFont typeface="Arial" pitchFamily="34" charset="0"/>
              <a:buNone/>
              <a:defRPr/>
            </a:pPr>
            <a:r>
              <a:rPr lang="en-US" sz="2400" dirty="0" smtClean="0"/>
              <a:t>Eastern States Section of the Combustion Institute</a:t>
            </a:r>
          </a:p>
          <a:p>
            <a:pPr eaLnBrk="1" fontAlgn="auto" hangingPunct="1">
              <a:spcAft>
                <a:spcPts val="0"/>
              </a:spcAft>
              <a:buFont typeface="Arial" pitchFamily="34" charset="0"/>
              <a:buNone/>
              <a:defRPr/>
            </a:pPr>
            <a:r>
              <a:rPr lang="en-US" sz="2400" dirty="0" smtClean="0"/>
              <a:t>October 10, 2011</a:t>
            </a:r>
          </a:p>
          <a:p>
            <a:pPr eaLnBrk="1" fontAlgn="auto" hangingPunct="1">
              <a:spcAft>
                <a:spcPts val="0"/>
              </a:spcAft>
              <a:buFont typeface="Arial" pitchFamily="34" charset="0"/>
              <a:buNone/>
              <a:defRPr/>
            </a:pPr>
            <a:r>
              <a:rPr lang="en-US" sz="2400" dirty="0" smtClean="0"/>
              <a:t>Presenting: Bryan Weber</a:t>
            </a:r>
          </a:p>
          <a:p>
            <a:pPr eaLnBrk="1" fontAlgn="auto" hangingPunct="1">
              <a:spcAft>
                <a:spcPts val="0"/>
              </a:spcAft>
              <a:buFont typeface="Arial" pitchFamily="34" charset="0"/>
              <a:buNone/>
              <a:defRPr/>
            </a:pPr>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 (2)</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228600" y="4953000"/>
                <a:ext cx="8458200" cy="1676400"/>
              </a:xfrm>
            </p:spPr>
            <p:txBody>
              <a:bodyPr>
                <a:normAutofit fontScale="92500" lnSpcReduction="10000"/>
              </a:bodyPr>
              <a:lstStyle/>
              <a:p>
                <a:r>
                  <a:rPr lang="en-US" dirty="0" smtClean="0"/>
                  <a:t>Reactivity at 30 </a:t>
                </a:r>
                <a:r>
                  <a:rPr lang="en-US" dirty="0"/>
                  <a:t>bar: </a:t>
                </a:r>
                <a14:m>
                  <m:oMath xmlns:m="http://schemas.openxmlformats.org/officeDocument/2006/math">
                    <m:r>
                      <a:rPr lang="en-US" i="1">
                        <a:solidFill>
                          <a:srgbClr val="0000FF"/>
                        </a:solidFill>
                        <a:latin typeface="Cambria Math"/>
                      </a:rPr>
                      <m:t>𝑛</m:t>
                    </m:r>
                    <m:r>
                      <m:rPr>
                        <m:nor/>
                      </m:rPr>
                      <a:rPr lang="en-US">
                        <a:solidFill>
                          <a:srgbClr val="0000FF"/>
                        </a:solidFill>
                        <a:latin typeface="Cambria Math"/>
                      </a:rPr>
                      <m:t>−</m:t>
                    </m:r>
                    <m:r>
                      <m:rPr>
                        <m:nor/>
                      </m:rPr>
                      <a:rPr lang="en-US">
                        <a:solidFill>
                          <a:srgbClr val="0000FF"/>
                        </a:solidFill>
                        <a:latin typeface="Cambria Math"/>
                      </a:rPr>
                      <m:t>butanol</m:t>
                    </m:r>
                    <m:r>
                      <a:rPr lang="en-US" i="1">
                        <a:latin typeface="Cambria Math"/>
                      </a:rPr>
                      <m:t>&gt;</m:t>
                    </m:r>
                    <m:r>
                      <a:rPr lang="en-US" i="1">
                        <a:solidFill>
                          <a:srgbClr val="FF0000"/>
                        </a:solidFill>
                        <a:latin typeface="Cambria Math"/>
                      </a:rPr>
                      <m:t>𝑡𝑒𝑟𝑡</m:t>
                    </m:r>
                    <m:r>
                      <m:rPr>
                        <m:nor/>
                      </m:rPr>
                      <a:rPr lang="en-US">
                        <a:solidFill>
                          <a:srgbClr val="FF0000"/>
                        </a:solidFill>
                        <a:latin typeface="Cambria Math"/>
                      </a:rPr>
                      <m:t>−</m:t>
                    </m:r>
                    <m:r>
                      <m:rPr>
                        <m:nor/>
                      </m:rPr>
                      <a:rPr lang="en-US">
                        <a:solidFill>
                          <a:srgbClr val="FF0000"/>
                        </a:solidFill>
                        <a:latin typeface="Cambria Math"/>
                      </a:rPr>
                      <m:t>butanol</m:t>
                    </m:r>
                    <m:r>
                      <a:rPr lang="en-US" i="1">
                        <a:latin typeface="Cambria Math"/>
                        <a:ea typeface="Cambria Math"/>
                      </a:rPr>
                      <m:t>&gt;</m:t>
                    </m:r>
                    <m:r>
                      <a:rPr lang="en-US" i="1">
                        <a:latin typeface="Cambria Math"/>
                        <a:ea typeface="Cambria Math"/>
                      </a:rPr>
                      <m:t>𝑠𝑒𝑐</m:t>
                    </m:r>
                    <m:r>
                      <m:rPr>
                        <m:nor/>
                      </m:rPr>
                      <a:rPr lang="en-US">
                        <a:latin typeface="Cambria Math"/>
                        <a:ea typeface="Cambria Math"/>
                      </a:rPr>
                      <m:t>−</m:t>
                    </m:r>
                    <m:r>
                      <m:rPr>
                        <m:nor/>
                      </m:rPr>
                      <a:rPr lang="en-US">
                        <a:latin typeface="Cambria Math"/>
                        <a:ea typeface="Cambria Math"/>
                      </a:rPr>
                      <m:t>butanol</m:t>
                    </m:r>
                    <m:r>
                      <a:rPr lang="en-US" i="1">
                        <a:latin typeface="Cambria Math"/>
                        <a:ea typeface="Cambria Math"/>
                      </a:rPr>
                      <m:t>&gt;</m:t>
                    </m:r>
                    <m:r>
                      <a:rPr lang="en-US" i="1">
                        <a:solidFill>
                          <a:srgbClr val="339933"/>
                        </a:solidFill>
                        <a:latin typeface="Cambria Math"/>
                        <a:ea typeface="Cambria Math"/>
                      </a:rPr>
                      <m:t>𝑖𝑠𝑜</m:t>
                    </m:r>
                    <m:r>
                      <m:rPr>
                        <m:nor/>
                      </m:rPr>
                      <a:rPr lang="en-US">
                        <a:solidFill>
                          <a:srgbClr val="339933"/>
                        </a:solidFill>
                        <a:latin typeface="Cambria Math"/>
                        <a:ea typeface="Cambria Math"/>
                      </a:rPr>
                      <m:t>−</m:t>
                    </m:r>
                    <m:r>
                      <m:rPr>
                        <m:nor/>
                      </m:rPr>
                      <a:rPr lang="en-US">
                        <a:solidFill>
                          <a:srgbClr val="339933"/>
                        </a:solidFill>
                        <a:latin typeface="Cambria Math"/>
                        <a:ea typeface="Cambria Math"/>
                      </a:rPr>
                      <m:t>butanol</m:t>
                    </m:r>
                  </m:oMath>
                </a14:m>
                <a:endParaRPr lang="en-US" dirty="0"/>
              </a:p>
              <a:p>
                <a:r>
                  <a:rPr lang="en-US" dirty="0"/>
                  <a:t>Why does </a:t>
                </a:r>
                <a14:m>
                  <m:oMath xmlns:m="http://schemas.openxmlformats.org/officeDocument/2006/math">
                    <m:r>
                      <a:rPr lang="en-US" i="1" dirty="0">
                        <a:latin typeface="Cambria Math"/>
                      </a:rPr>
                      <m:t>𝑡𝑒𝑟𝑡</m:t>
                    </m:r>
                    <m:r>
                      <m:rPr>
                        <m:nor/>
                      </m:rPr>
                      <a:rPr lang="en-US" dirty="0">
                        <a:latin typeface="Cambria Math"/>
                      </a:rPr>
                      <m:t>−</m:t>
                    </m:r>
                    <m:r>
                      <m:rPr>
                        <m:nor/>
                      </m:rPr>
                      <a:rPr lang="en-US" dirty="0">
                        <a:latin typeface="Cambria Math"/>
                      </a:rPr>
                      <m:t>butanol</m:t>
                    </m:r>
                  </m:oMath>
                </a14:m>
                <a:r>
                  <a:rPr lang="en-US" dirty="0"/>
                  <a:t> become relatively more reactive at higher pressures?</a:t>
                </a:r>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228600" y="4953000"/>
                <a:ext cx="8458200" cy="1676400"/>
              </a:xfrm>
              <a:blipFill rotWithShape="1">
                <a:blip r:embed="rId3"/>
                <a:stretch>
                  <a:fillRect l="-1154" t="-5455" b="-4000"/>
                </a:stretch>
              </a:blipFill>
            </p:spPr>
            <p:txBody>
              <a:bodyPr/>
              <a:lstStyle/>
              <a:p>
                <a:r>
                  <a:rPr lang="en-US">
                    <a:noFill/>
                  </a:rPr>
                  <a:t> </a:t>
                </a:r>
              </a:p>
            </p:txBody>
          </p:sp>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3272301588"/>
              </p:ext>
            </p:extLst>
          </p:nvPr>
        </p:nvGraphicFramePr>
        <p:xfrm>
          <a:off x="2438400" y="761999"/>
          <a:ext cx="4267200" cy="4276623"/>
        </p:xfrm>
        <a:graphic>
          <a:graphicData uri="http://schemas.openxmlformats.org/presentationml/2006/ole">
            <mc:AlternateContent xmlns:mc="http://schemas.openxmlformats.org/markup-compatibility/2006">
              <mc:Choice xmlns:v="urn:schemas-microsoft-com:vml" Requires="v">
                <p:oleObj spid="_x0000_s10257" name="KGPlot" r:id="rId4" imgW="2743200" imgH="2743200" progId="KGraph_Plot">
                  <p:embed/>
                </p:oleObj>
              </mc:Choice>
              <mc:Fallback>
                <p:oleObj name="KGPlot" r:id="rId4" imgW="2743200" imgH="2743200" progId="KGraph_Plot">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761999"/>
                        <a:ext cx="4267200" cy="427662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04294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 (3)</a:t>
            </a:r>
            <a:endParaRPr lang="en-US" dirty="0"/>
          </a:p>
        </p:txBody>
      </p:sp>
      <p:sp>
        <p:nvSpPr>
          <p:cNvPr id="4" name="Content Placeholder 3"/>
          <p:cNvSpPr>
            <a:spLocks noGrp="1"/>
          </p:cNvSpPr>
          <p:nvPr>
            <p:ph sz="half" idx="2"/>
          </p:nvPr>
        </p:nvSpPr>
        <p:spPr>
          <a:xfrm>
            <a:off x="381000" y="5257800"/>
            <a:ext cx="8305800" cy="868363"/>
          </a:xfrm>
        </p:spPr>
        <p:txBody>
          <a:bodyPr>
            <a:normAutofit lnSpcReduction="10000"/>
          </a:bodyPr>
          <a:lstStyle/>
          <a:p>
            <a:r>
              <a:rPr lang="en-US" dirty="0" smtClean="0"/>
              <a:t>Pressure traces from the RCM show clearly that there is pre-ignition heat release</a:t>
            </a:r>
          </a:p>
        </p:txBody>
      </p:sp>
      <p:graphicFrame>
        <p:nvGraphicFramePr>
          <p:cNvPr id="5" name="Object 4"/>
          <p:cNvGraphicFramePr>
            <a:graphicFrameLocks noChangeAspect="1"/>
          </p:cNvGraphicFramePr>
          <p:nvPr>
            <p:extLst>
              <p:ext uri="{D42A27DB-BD31-4B8C-83A1-F6EECF244321}">
                <p14:modId xmlns:p14="http://schemas.microsoft.com/office/powerpoint/2010/main" val="1082809896"/>
              </p:ext>
            </p:extLst>
          </p:nvPr>
        </p:nvGraphicFramePr>
        <p:xfrm>
          <a:off x="4648200" y="838200"/>
          <a:ext cx="4343400" cy="4343400"/>
        </p:xfrm>
        <a:graphic>
          <a:graphicData uri="http://schemas.openxmlformats.org/presentationml/2006/ole">
            <mc:AlternateContent xmlns:mc="http://schemas.openxmlformats.org/markup-compatibility/2006">
              <mc:Choice xmlns:v="urn:schemas-microsoft-com:vml" Requires="v">
                <p:oleObj spid="_x0000_s4165" name="KGPlot" r:id="rId3" imgW="4572000" imgH="4572000" progId="KGraph_Plot">
                  <p:embed/>
                </p:oleObj>
              </mc:Choice>
              <mc:Fallback>
                <p:oleObj name="KGPlot" r:id="rId3" imgW="4572000" imgH="4572000" progId="KGraph_Plot">
                  <p:embed/>
                  <p:pic>
                    <p:nvPicPr>
                      <p:cNvPr id="0" name="Object 11"/>
                      <p:cNvPicPr>
                        <a:picLocks noChangeAspect="1" noChangeArrowheads="1"/>
                      </p:cNvPicPr>
                      <p:nvPr/>
                    </p:nvPicPr>
                    <p:blipFill>
                      <a:blip r:embed="rId4"/>
                      <a:srcRect/>
                      <a:stretch>
                        <a:fillRect/>
                      </a:stretch>
                    </p:blipFill>
                    <p:spPr bwMode="auto">
                      <a:xfrm>
                        <a:off x="4648200" y="838200"/>
                        <a:ext cx="4343400" cy="4343400"/>
                      </a:xfrm>
                      <a:prstGeom prst="rect">
                        <a:avLst/>
                      </a:prstGeom>
                      <a:noFill/>
                      <a:ln>
                        <a:noFill/>
                      </a:ln>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069252458"/>
              </p:ext>
            </p:extLst>
          </p:nvPr>
        </p:nvGraphicFramePr>
        <p:xfrm>
          <a:off x="152400" y="838200"/>
          <a:ext cx="4343400" cy="4343400"/>
        </p:xfrm>
        <a:graphic>
          <a:graphicData uri="http://schemas.openxmlformats.org/presentationml/2006/ole">
            <mc:AlternateContent xmlns:mc="http://schemas.openxmlformats.org/markup-compatibility/2006">
              <mc:Choice xmlns:v="urn:schemas-microsoft-com:vml" Requires="v">
                <p:oleObj spid="_x0000_s4166" name="KGPlot" r:id="rId5" imgW="4572000" imgH="4572000" progId="KGraph_Plot">
                  <p:embed/>
                </p:oleObj>
              </mc:Choice>
              <mc:Fallback>
                <p:oleObj name="KGPlot" r:id="rId5" imgW="4572000" imgH="4572000" progId="KGraph_Plot">
                  <p:embed/>
                  <p:pic>
                    <p:nvPicPr>
                      <p:cNvPr id="0" name="Object 44"/>
                      <p:cNvPicPr>
                        <a:picLocks noChangeAspect="1" noChangeArrowheads="1"/>
                      </p:cNvPicPr>
                      <p:nvPr/>
                    </p:nvPicPr>
                    <p:blipFill>
                      <a:blip r:embed="rId6"/>
                      <a:srcRect/>
                      <a:stretch>
                        <a:fillRect/>
                      </a:stretch>
                    </p:blipFill>
                    <p:spPr bwMode="auto">
                      <a:xfrm>
                        <a:off x="152400" y="838200"/>
                        <a:ext cx="4343400" cy="43434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9336911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 (4)</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lstStyle/>
              <a:p>
                <a:r>
                  <a:rPr lang="en-US" dirty="0"/>
                  <a:t>No other isomers show this extreme behavior (</a:t>
                </a:r>
                <a14:m>
                  <m:oMath xmlns:m="http://schemas.openxmlformats.org/officeDocument/2006/math">
                    <m:r>
                      <a:rPr lang="en-US" i="1" dirty="0">
                        <a:latin typeface="Cambria Math"/>
                      </a:rPr>
                      <m:t>𝑛</m:t>
                    </m:r>
                    <m:r>
                      <m:rPr>
                        <m:nor/>
                      </m:rPr>
                      <a:rPr lang="en-US" dirty="0">
                        <a:latin typeface="Cambria Math"/>
                      </a:rPr>
                      <m:t>−</m:t>
                    </m:r>
                    <m:r>
                      <m:rPr>
                        <m:nor/>
                      </m:rPr>
                      <a:rPr lang="en-US" dirty="0">
                        <a:latin typeface="Cambria Math"/>
                      </a:rPr>
                      <m:t>butanol</m:t>
                    </m:r>
                  </m:oMath>
                </a14:m>
                <a:r>
                  <a:rPr lang="en-US" dirty="0"/>
                  <a:t> deviates slightly from its non-reactive traces)</a:t>
                </a:r>
              </a:p>
              <a:p>
                <a:r>
                  <a:rPr lang="en-US" dirty="0"/>
                  <a:t>To help answer what is causing this heat release, we need data at different conditions</a:t>
                </a:r>
              </a:p>
              <a:p>
                <a:r>
                  <a:rPr lang="en-US" dirty="0"/>
                  <a:t>How dependent on fuel concentration is the heat release?</a:t>
                </a:r>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rotWithShape="1">
                <a:blip r:embed="rId3"/>
                <a:stretch>
                  <a:fillRect l="-2719" t="-1205" r="-3927" b="-9759"/>
                </a:stretch>
              </a:blipFill>
            </p:spPr>
            <p:txBody>
              <a:bodyPr/>
              <a:lstStyle/>
              <a:p>
                <a:r>
                  <a:rPr lang="en-US">
                    <a:noFill/>
                  </a:rPr>
                  <a:t> </a:t>
                </a:r>
              </a:p>
            </p:txBody>
          </p:sp>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2311665810"/>
              </p:ext>
            </p:extLst>
          </p:nvPr>
        </p:nvGraphicFramePr>
        <p:xfrm>
          <a:off x="1692275" y="838200"/>
          <a:ext cx="3032125" cy="3032125"/>
        </p:xfrm>
        <a:graphic>
          <a:graphicData uri="http://schemas.openxmlformats.org/presentationml/2006/ole">
            <mc:AlternateContent xmlns:mc="http://schemas.openxmlformats.org/markup-compatibility/2006">
              <mc:Choice xmlns:v="urn:schemas-microsoft-com:vml" Requires="v">
                <p:oleObj spid="_x0000_s9248" name="KGPlot" r:id="rId4" imgW="4572000" imgH="4572000" progId="KGraph_Plot">
                  <p:embed/>
                </p:oleObj>
              </mc:Choice>
              <mc:Fallback>
                <p:oleObj name="KGPlot" r:id="rId4" imgW="4572000" imgH="4572000" progId="KGraph_Plot">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838200"/>
                        <a:ext cx="3032125" cy="3032125"/>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898966142"/>
              </p:ext>
            </p:extLst>
          </p:nvPr>
        </p:nvGraphicFramePr>
        <p:xfrm>
          <a:off x="152400" y="3597275"/>
          <a:ext cx="3032125" cy="3032125"/>
        </p:xfrm>
        <a:graphic>
          <a:graphicData uri="http://schemas.openxmlformats.org/presentationml/2006/ole">
            <mc:AlternateContent xmlns:mc="http://schemas.openxmlformats.org/markup-compatibility/2006">
              <mc:Choice xmlns:v="urn:schemas-microsoft-com:vml" Requires="v">
                <p:oleObj spid="_x0000_s9249" name="KGPlot" r:id="rId6" imgW="4572000" imgH="4572000" progId="KGraph_Plot">
                  <p:embed/>
                </p:oleObj>
              </mc:Choice>
              <mc:Fallback>
                <p:oleObj name="KGPlot" r:id="rId6" imgW="4572000" imgH="4572000" progId="KGraph_Plot">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3597275"/>
                        <a:ext cx="3032125" cy="303212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7536425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 (5)</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4648200" y="1066800"/>
                <a:ext cx="4038600" cy="5257800"/>
              </a:xfrm>
            </p:spPr>
            <p:txBody>
              <a:bodyPr>
                <a:normAutofit fontScale="92500" lnSpcReduction="20000"/>
              </a:bodyPr>
              <a:lstStyle/>
              <a:p>
                <a:r>
                  <a:rPr lang="en-US" dirty="0" smtClean="0"/>
                  <a:t>Ignition delays at two other equivalence ratios </a:t>
                </a:r>
                <a14:m>
                  <m:oMath xmlns:m="http://schemas.openxmlformats.org/officeDocument/2006/math">
                    <m:r>
                      <a:rPr lang="en-US" b="0" i="0" smtClean="0">
                        <a:latin typeface="Cambria Math"/>
                      </a:rPr>
                      <m:t>(</m:t>
                    </m:r>
                    <m:r>
                      <a:rPr lang="en-US" b="0" i="1" smtClean="0">
                        <a:latin typeface="Cambria Math"/>
                      </a:rPr>
                      <m:t>𝜙</m:t>
                    </m:r>
                    <m:r>
                      <a:rPr lang="en-US" b="0" i="1" smtClean="0">
                        <a:latin typeface="Cambria Math"/>
                      </a:rPr>
                      <m:t>=0.5 </m:t>
                    </m:r>
                    <m:r>
                      <m:rPr>
                        <m:nor/>
                      </m:rPr>
                      <a:rPr lang="en-US" b="0" i="0" smtClean="0">
                        <a:latin typeface="Cambria Math"/>
                      </a:rPr>
                      <m:t>and</m:t>
                    </m:r>
                    <m:r>
                      <a:rPr lang="en-US" b="0" i="1" smtClean="0">
                        <a:latin typeface="Cambria Math"/>
                      </a:rPr>
                      <m:t> 2.0)</m:t>
                    </m:r>
                  </m:oMath>
                </a14:m>
                <a:r>
                  <a:rPr lang="en-US" dirty="0" smtClean="0"/>
                  <a:t> in air are measured at 30 bar</a:t>
                </a:r>
              </a:p>
              <a:p>
                <a:r>
                  <a:rPr lang="en-US" dirty="0" smtClean="0"/>
                  <a:t>Fuel Mole Fractions:</a:t>
                </a:r>
                <a:br>
                  <a:rPr lang="en-US" dirty="0" smtClean="0"/>
                </a:br>
                <a14:m>
                  <m:oMath xmlns:m="http://schemas.openxmlformats.org/officeDocument/2006/math">
                    <m:r>
                      <a:rPr lang="en-US" b="0" i="1" smtClean="0">
                        <a:latin typeface="Cambria Math"/>
                      </a:rPr>
                      <m:t>𝜙</m:t>
                    </m:r>
                    <m:r>
                      <a:rPr lang="en-US" b="0" i="1" smtClean="0">
                        <a:latin typeface="Cambria Math"/>
                      </a:rPr>
                      <m:t>=0.5 :</m:t>
                    </m:r>
                    <m:r>
                      <a:rPr lang="en-US" b="0" i="1" smtClean="0">
                        <a:latin typeface="Cambria Math"/>
                      </a:rPr>
                      <m:t>𝑋</m:t>
                    </m:r>
                    <m:r>
                      <a:rPr lang="en-US" b="0" i="1" smtClean="0">
                        <a:latin typeface="Cambria Math"/>
                      </a:rPr>
                      <m:t>=0.0172</m:t>
                    </m:r>
                  </m:oMath>
                </a14:m>
                <a:r>
                  <a:rPr lang="en-US" dirty="0" smtClean="0"/>
                  <a:t/>
                </a:r>
                <a:br>
                  <a:rPr lang="en-US" dirty="0" smtClean="0"/>
                </a:br>
                <a14:m>
                  <m:oMath xmlns:m="http://schemas.openxmlformats.org/officeDocument/2006/math">
                    <m:r>
                      <a:rPr lang="en-US" b="0" i="1" smtClean="0">
                        <a:latin typeface="Cambria Math"/>
                      </a:rPr>
                      <m:t>𝜙</m:t>
                    </m:r>
                    <m:r>
                      <a:rPr lang="en-US" b="0" i="1" smtClean="0">
                        <a:latin typeface="Cambria Math"/>
                      </a:rPr>
                      <m:t>=1.0 :</m:t>
                    </m:r>
                    <m:r>
                      <a:rPr lang="en-US" b="0" i="1" smtClean="0">
                        <a:latin typeface="Cambria Math"/>
                      </a:rPr>
                      <m:t>𝑋</m:t>
                    </m:r>
                    <m:r>
                      <a:rPr lang="en-US" b="0" i="1" smtClean="0">
                        <a:latin typeface="Cambria Math"/>
                      </a:rPr>
                      <m:t>=0.0338</m:t>
                    </m:r>
                  </m:oMath>
                </a14:m>
                <a:r>
                  <a:rPr lang="en-US" b="0" dirty="0" smtClean="0"/>
                  <a:t/>
                </a:r>
                <a:br>
                  <a:rPr lang="en-US" b="0" dirty="0" smtClean="0"/>
                </a:br>
                <a14:m>
                  <m:oMath xmlns:m="http://schemas.openxmlformats.org/officeDocument/2006/math">
                    <m:r>
                      <a:rPr lang="en-US" b="0" i="1" smtClean="0">
                        <a:latin typeface="Cambria Math"/>
                      </a:rPr>
                      <m:t>𝜙</m:t>
                    </m:r>
                    <m:r>
                      <a:rPr lang="en-US" b="0" i="1" smtClean="0">
                        <a:latin typeface="Cambria Math"/>
                      </a:rPr>
                      <m:t>=2.0 :</m:t>
                    </m:r>
                    <m:r>
                      <a:rPr lang="en-US" b="0" i="1" smtClean="0">
                        <a:latin typeface="Cambria Math"/>
                      </a:rPr>
                      <m:t>𝑋</m:t>
                    </m:r>
                    <m:r>
                      <a:rPr lang="en-US" b="0" i="1" smtClean="0">
                        <a:latin typeface="Cambria Math"/>
                      </a:rPr>
                      <m:t>=0.0654</m:t>
                    </m:r>
                  </m:oMath>
                </a14:m>
                <a:endParaRPr lang="en-US" dirty="0" smtClean="0"/>
              </a:p>
              <a:p>
                <a:r>
                  <a:rPr lang="en-US" dirty="0" smtClean="0"/>
                  <a:t>Slopes of Arrhenius plots are similar, indicating a similar overall activation energy</a:t>
                </a:r>
              </a:p>
              <a:p>
                <a:r>
                  <a:rPr lang="en-US" dirty="0" smtClean="0"/>
                  <a:t>Overall reactivity is in the expected order </a:t>
                </a:r>
                <a14:m>
                  <m:oMath xmlns:m="http://schemas.openxmlformats.org/officeDocument/2006/math">
                    <m:r>
                      <a:rPr lang="en-US" b="0" i="1" smtClean="0">
                        <a:latin typeface="Cambria Math"/>
                      </a:rPr>
                      <m:t>(</m:t>
                    </m:r>
                    <m:r>
                      <a:rPr lang="en-US" b="0" i="1" smtClean="0">
                        <a:solidFill>
                          <a:srgbClr val="339933"/>
                        </a:solidFill>
                        <a:latin typeface="Cambria Math"/>
                      </a:rPr>
                      <m:t>2.0</m:t>
                    </m:r>
                    <m:r>
                      <a:rPr lang="en-US" b="0" i="1" smtClean="0">
                        <a:latin typeface="Cambria Math"/>
                      </a:rPr>
                      <m:t>&gt;1.0&gt;</m:t>
                    </m:r>
                    <m:r>
                      <a:rPr lang="en-US" b="0" i="1" smtClean="0">
                        <a:solidFill>
                          <a:srgbClr val="FF0000"/>
                        </a:solidFill>
                        <a:latin typeface="Cambria Math"/>
                      </a:rPr>
                      <m:t>0.5</m:t>
                    </m:r>
                    <m:r>
                      <a:rPr lang="en-US" b="0" i="1" smtClean="0">
                        <a:latin typeface="Cambria Math"/>
                      </a:rPr>
                      <m:t>)</m:t>
                    </m:r>
                  </m:oMath>
                </a14:m>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4648200" y="1066800"/>
                <a:ext cx="4038600" cy="5257800"/>
              </a:xfrm>
              <a:blipFill rotWithShape="1">
                <a:blip r:embed="rId3"/>
                <a:stretch>
                  <a:fillRect l="-2417" t="-2549" r="-3172"/>
                </a:stretch>
              </a:blipFill>
            </p:spPr>
            <p:txBody>
              <a:bodyPr/>
              <a:lstStyle/>
              <a:p>
                <a:r>
                  <a:rPr lang="en-US">
                    <a:noFill/>
                  </a:rPr>
                  <a:t> </a:t>
                </a:r>
              </a:p>
            </p:txBody>
          </p:sp>
        </mc:Fallback>
      </mc:AlternateContent>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842674383"/>
              </p:ext>
            </p:extLst>
          </p:nvPr>
        </p:nvGraphicFramePr>
        <p:xfrm>
          <a:off x="79375" y="1214438"/>
          <a:ext cx="4873625" cy="4886325"/>
        </p:xfrm>
        <a:graphic>
          <a:graphicData uri="http://schemas.openxmlformats.org/presentationml/2006/ole">
            <mc:AlternateContent xmlns:mc="http://schemas.openxmlformats.org/markup-compatibility/2006">
              <mc:Choice xmlns:v="urn:schemas-microsoft-com:vml" Requires="v">
                <p:oleObj spid="_x0000_s5151" name="KGPlot" r:id="rId4" imgW="2743200" imgH="2743200" progId="KGraph_Plot">
                  <p:embed/>
                </p:oleObj>
              </mc:Choice>
              <mc:Fallback>
                <p:oleObj name="KGPlot" r:id="rId4" imgW="2743200" imgH="2743200" progId="KGraph_Plot">
                  <p:embed/>
                  <p:pic>
                    <p:nvPicPr>
                      <p:cNvPr id="0" name="Object 1"/>
                      <p:cNvPicPr>
                        <a:picLocks noChangeAspect="1" noChangeArrowheads="1"/>
                      </p:cNvPicPr>
                      <p:nvPr/>
                    </p:nvPicPr>
                    <p:blipFill>
                      <a:blip r:embed="rId5"/>
                      <a:srcRect/>
                      <a:stretch>
                        <a:fillRect/>
                      </a:stretch>
                    </p:blipFill>
                    <p:spPr bwMode="auto">
                      <a:xfrm>
                        <a:off x="79375" y="1214438"/>
                        <a:ext cx="4873625" cy="4886325"/>
                      </a:xfrm>
                      <a:prstGeom prst="rect">
                        <a:avLst/>
                      </a:prstGeom>
                      <a:noFill/>
                    </p:spPr>
                  </p:pic>
                </p:oleObj>
              </mc:Fallback>
            </mc:AlternateContent>
          </a:graphicData>
        </a:graphic>
      </p:graphicFrame>
    </p:spTree>
    <p:extLst>
      <p:ext uri="{BB962C8B-B14F-4D97-AF65-F5344CB8AC3E}">
        <p14:creationId xmlns:p14="http://schemas.microsoft.com/office/powerpoint/2010/main" val="17522603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 (6)</a:t>
            </a:r>
            <a:endParaRPr lang="en-US" dirty="0"/>
          </a:p>
        </p:txBody>
      </p:sp>
      <p:sp>
        <p:nvSpPr>
          <p:cNvPr id="4" name="Content Placeholder 3"/>
          <p:cNvSpPr>
            <a:spLocks noGrp="1"/>
          </p:cNvSpPr>
          <p:nvPr>
            <p:ph sz="half" idx="2"/>
          </p:nvPr>
        </p:nvSpPr>
        <p:spPr>
          <a:xfrm>
            <a:off x="304800" y="4343400"/>
            <a:ext cx="8686800" cy="1905000"/>
          </a:xfrm>
        </p:spPr>
        <p:txBody>
          <a:bodyPr/>
          <a:lstStyle/>
          <a:p>
            <a:r>
              <a:rPr lang="en-US" dirty="0" smtClean="0"/>
              <a:t>At lower and higher fuel concentrations, pre-ignition heat release is still evident</a:t>
            </a:r>
          </a:p>
          <a:p>
            <a:r>
              <a:rPr lang="en-US" dirty="0" smtClean="0"/>
              <a:t>Results for different equivalence ratios are qualitatively different</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171473596"/>
              </p:ext>
            </p:extLst>
          </p:nvPr>
        </p:nvGraphicFramePr>
        <p:xfrm>
          <a:off x="6019800" y="1066800"/>
          <a:ext cx="3200400" cy="3200400"/>
        </p:xfrm>
        <a:graphic>
          <a:graphicData uri="http://schemas.openxmlformats.org/presentationml/2006/ole">
            <mc:AlternateContent xmlns:mc="http://schemas.openxmlformats.org/markup-compatibility/2006">
              <mc:Choice xmlns:v="urn:schemas-microsoft-com:vml" Requires="v">
                <p:oleObj spid="_x0000_s6232" name="KGPlot" r:id="rId3" imgW="2743200" imgH="2743200" progId="KGraph_Plot">
                  <p:embed/>
                </p:oleObj>
              </mc:Choice>
              <mc:Fallback>
                <p:oleObj name="KGPlot" r:id="rId3" imgW="2743200" imgH="2743200" progId="KGraph_Plot">
                  <p:embed/>
                  <p:pic>
                    <p:nvPicPr>
                      <p:cNvPr id="0" name=""/>
                      <p:cNvPicPr/>
                      <p:nvPr/>
                    </p:nvPicPr>
                    <p:blipFill>
                      <a:blip r:embed="rId4"/>
                      <a:stretch>
                        <a:fillRect/>
                      </a:stretch>
                    </p:blipFill>
                    <p:spPr>
                      <a:xfrm>
                        <a:off x="6019800" y="1066800"/>
                        <a:ext cx="3200400" cy="32004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00992948"/>
              </p:ext>
            </p:extLst>
          </p:nvPr>
        </p:nvGraphicFramePr>
        <p:xfrm>
          <a:off x="0" y="1066800"/>
          <a:ext cx="3200400" cy="3200400"/>
        </p:xfrm>
        <a:graphic>
          <a:graphicData uri="http://schemas.openxmlformats.org/presentationml/2006/ole">
            <mc:AlternateContent xmlns:mc="http://schemas.openxmlformats.org/markup-compatibility/2006">
              <mc:Choice xmlns:v="urn:schemas-microsoft-com:vml" Requires="v">
                <p:oleObj spid="_x0000_s6233" name="KGPlot" r:id="rId5" imgW="2743200" imgH="2743200" progId="KGraph_Plot">
                  <p:embed/>
                </p:oleObj>
              </mc:Choice>
              <mc:Fallback>
                <p:oleObj name="KGPlot" r:id="rId5" imgW="2743200" imgH="2743200" progId="KGraph_Plot">
                  <p:embed/>
                  <p:pic>
                    <p:nvPicPr>
                      <p:cNvPr id="0" name=""/>
                      <p:cNvPicPr/>
                      <p:nvPr/>
                    </p:nvPicPr>
                    <p:blipFill>
                      <a:blip r:embed="rId6"/>
                      <a:stretch>
                        <a:fillRect/>
                      </a:stretch>
                    </p:blipFill>
                    <p:spPr>
                      <a:xfrm>
                        <a:off x="0" y="1066800"/>
                        <a:ext cx="3200400" cy="32004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052981536"/>
              </p:ext>
            </p:extLst>
          </p:nvPr>
        </p:nvGraphicFramePr>
        <p:xfrm>
          <a:off x="3009900" y="1063625"/>
          <a:ext cx="3200400" cy="3208338"/>
        </p:xfrm>
        <a:graphic>
          <a:graphicData uri="http://schemas.openxmlformats.org/presentationml/2006/ole">
            <mc:AlternateContent xmlns:mc="http://schemas.openxmlformats.org/markup-compatibility/2006">
              <mc:Choice xmlns:v="urn:schemas-microsoft-com:vml" Requires="v">
                <p:oleObj spid="_x0000_s6234" name="KGPlot" r:id="rId7" imgW="4572000" imgH="4572000" progId="KGraph_Plot">
                  <p:embed/>
                </p:oleObj>
              </mc:Choice>
              <mc:Fallback>
                <p:oleObj name="KGPlot" r:id="rId7" imgW="4572000" imgH="4572000" progId="KGraph_Plot">
                  <p:embed/>
                  <p:pic>
                    <p:nvPicPr>
                      <p:cNvPr id="0" name="Object 4"/>
                      <p:cNvPicPr>
                        <a:picLocks noChangeAspect="1" noChangeArrowheads="1"/>
                      </p:cNvPicPr>
                      <p:nvPr/>
                    </p:nvPicPr>
                    <p:blipFill>
                      <a:blip r:embed="rId8"/>
                      <a:srcRect/>
                      <a:stretch>
                        <a:fillRect/>
                      </a:stretch>
                    </p:blipFill>
                    <p:spPr bwMode="auto">
                      <a:xfrm>
                        <a:off x="3009900" y="1063625"/>
                        <a:ext cx="3200400" cy="320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870316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0"/>
            <a:ext cx="6477000" cy="838200"/>
          </a:xfrm>
        </p:spPr>
        <p:txBody>
          <a:bodyPr>
            <a:normAutofit fontScale="90000"/>
          </a:bodyPr>
          <a:lstStyle/>
          <a:p>
            <a:r>
              <a:rPr lang="en-US" dirty="0" smtClean="0"/>
              <a:t>Comparison with Simulations (1)</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381000" y="4267200"/>
                <a:ext cx="8305800" cy="1762036"/>
              </a:xfrm>
            </p:spPr>
            <p:txBody>
              <a:bodyPr>
                <a:normAutofit fontScale="92500" lnSpcReduction="20000"/>
              </a:bodyPr>
              <a:lstStyle/>
              <a:p>
                <a:r>
                  <a:rPr lang="en-US" dirty="0" smtClean="0"/>
                  <a:t>Simulations show that the mechanism from MIT (Hansen et al.</a:t>
                </a:r>
                <a:r>
                  <a:rPr lang="en-US" baseline="30000" dirty="0" smtClean="0"/>
                  <a:t>2</a:t>
                </a:r>
                <a:r>
                  <a:rPr lang="en-US" dirty="0" smtClean="0"/>
                  <a:t>) consistently over-predicts the </a:t>
                </a:r>
                <a14:m>
                  <m:oMath xmlns:m="http://schemas.openxmlformats.org/officeDocument/2006/math">
                    <m:r>
                      <a:rPr lang="en-US" b="0" i="1" smtClean="0">
                        <a:latin typeface="Cambria Math"/>
                      </a:rPr>
                      <m:t>𝑡𝑒𝑟𝑡</m:t>
                    </m:r>
                    <m:r>
                      <m:rPr>
                        <m:nor/>
                      </m:rPr>
                      <a:rPr lang="en-US" b="0" i="0" smtClean="0">
                        <a:latin typeface="Cambria Math"/>
                      </a:rPr>
                      <m:t>−</m:t>
                    </m:r>
                    <m:r>
                      <m:rPr>
                        <m:nor/>
                      </m:rPr>
                      <a:rPr lang="en-US" b="0" i="0" smtClean="0">
                        <a:latin typeface="Cambria Math"/>
                      </a:rPr>
                      <m:t>butanol</m:t>
                    </m:r>
                  </m:oMath>
                </a14:m>
                <a:r>
                  <a:rPr lang="en-US" dirty="0" smtClean="0"/>
                  <a:t> data, while the mechanism from LLNL (Sarathy et al.</a:t>
                </a:r>
                <a:r>
                  <a:rPr lang="en-US" baseline="30000" dirty="0" smtClean="0"/>
                  <a:t>1</a:t>
                </a:r>
                <a:r>
                  <a:rPr lang="en-US" dirty="0" smtClean="0"/>
                  <a:t>) under-predicts the data</a:t>
                </a:r>
              </a:p>
              <a:p>
                <a:r>
                  <a:rPr lang="en-US" dirty="0" smtClean="0"/>
                  <a:t>Neither mechanism is validated for these experiments</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381000" y="4267200"/>
                <a:ext cx="8305800" cy="1762036"/>
              </a:xfrm>
              <a:blipFill rotWithShape="1">
                <a:blip r:embed="rId3"/>
                <a:stretch>
                  <a:fillRect l="-1175" t="-7612" r="-73" b="-8304"/>
                </a:stretch>
              </a:blipFill>
            </p:spPr>
            <p:txBody>
              <a:bodyPr/>
              <a:lstStyle/>
              <a:p>
                <a:r>
                  <a:rPr lang="en-US">
                    <a:noFill/>
                  </a:rPr>
                  <a:t> </a:t>
                </a:r>
              </a:p>
            </p:txBody>
          </p:sp>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1295750078"/>
              </p:ext>
            </p:extLst>
          </p:nvPr>
        </p:nvGraphicFramePr>
        <p:xfrm>
          <a:off x="76200" y="1066800"/>
          <a:ext cx="3200400" cy="3200400"/>
        </p:xfrm>
        <a:graphic>
          <a:graphicData uri="http://schemas.openxmlformats.org/presentationml/2006/ole">
            <mc:AlternateContent xmlns:mc="http://schemas.openxmlformats.org/markup-compatibility/2006">
              <mc:Choice xmlns:v="urn:schemas-microsoft-com:vml" Requires="v">
                <p:oleObj spid="_x0000_s7253" name="KGPlot" r:id="rId4" imgW="4572000" imgH="4572000" progId="KGraph_Plot">
                  <p:embed/>
                </p:oleObj>
              </mc:Choice>
              <mc:Fallback>
                <p:oleObj name="KGPlot" r:id="rId4" imgW="4572000" imgH="4572000" progId="KGraph_Plot">
                  <p:embed/>
                  <p:pic>
                    <p:nvPicPr>
                      <p:cNvPr id="0" name=""/>
                      <p:cNvPicPr/>
                      <p:nvPr/>
                    </p:nvPicPr>
                    <p:blipFill>
                      <a:blip r:embed="rId5"/>
                      <a:stretch>
                        <a:fillRect/>
                      </a:stretch>
                    </p:blipFill>
                    <p:spPr>
                      <a:xfrm>
                        <a:off x="76200" y="1066800"/>
                        <a:ext cx="3200400" cy="32004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132684310"/>
              </p:ext>
            </p:extLst>
          </p:nvPr>
        </p:nvGraphicFramePr>
        <p:xfrm>
          <a:off x="3009900" y="1066800"/>
          <a:ext cx="3200400" cy="3200400"/>
        </p:xfrm>
        <a:graphic>
          <a:graphicData uri="http://schemas.openxmlformats.org/presentationml/2006/ole">
            <mc:AlternateContent xmlns:mc="http://schemas.openxmlformats.org/markup-compatibility/2006">
              <mc:Choice xmlns:v="urn:schemas-microsoft-com:vml" Requires="v">
                <p:oleObj spid="_x0000_s7254" name="KGPlot" r:id="rId6" imgW="4572000" imgH="4572000" progId="KGraph_Plot">
                  <p:embed/>
                </p:oleObj>
              </mc:Choice>
              <mc:Fallback>
                <p:oleObj name="KGPlot" r:id="rId6" imgW="4572000" imgH="4572000" progId="KGraph_Plot">
                  <p:embed/>
                  <p:pic>
                    <p:nvPicPr>
                      <p:cNvPr id="0" name=""/>
                      <p:cNvPicPr/>
                      <p:nvPr/>
                    </p:nvPicPr>
                    <p:blipFill>
                      <a:blip r:embed="rId7"/>
                      <a:stretch>
                        <a:fillRect/>
                      </a:stretch>
                    </p:blipFill>
                    <p:spPr>
                      <a:xfrm>
                        <a:off x="3009900" y="1066800"/>
                        <a:ext cx="3200400" cy="32004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892508027"/>
              </p:ext>
            </p:extLst>
          </p:nvPr>
        </p:nvGraphicFramePr>
        <p:xfrm>
          <a:off x="5943600" y="1066800"/>
          <a:ext cx="3200400" cy="3200400"/>
        </p:xfrm>
        <a:graphic>
          <a:graphicData uri="http://schemas.openxmlformats.org/presentationml/2006/ole">
            <mc:AlternateContent xmlns:mc="http://schemas.openxmlformats.org/markup-compatibility/2006">
              <mc:Choice xmlns:v="urn:schemas-microsoft-com:vml" Requires="v">
                <p:oleObj spid="_x0000_s7255" name="KGPlot" r:id="rId8" imgW="4572000" imgH="4572000" progId="KGraph_Plot">
                  <p:embed/>
                </p:oleObj>
              </mc:Choice>
              <mc:Fallback>
                <p:oleObj name="KGPlot" r:id="rId8" imgW="4572000" imgH="4572000" progId="KGraph_Plot">
                  <p:embed/>
                  <p:pic>
                    <p:nvPicPr>
                      <p:cNvPr id="0" name=""/>
                      <p:cNvPicPr/>
                      <p:nvPr/>
                    </p:nvPicPr>
                    <p:blipFill>
                      <a:blip r:embed="rId9"/>
                      <a:stretch>
                        <a:fillRect/>
                      </a:stretch>
                    </p:blipFill>
                    <p:spPr>
                      <a:xfrm>
                        <a:off x="5943600" y="1066800"/>
                        <a:ext cx="3200400" cy="3200400"/>
                      </a:xfrm>
                      <a:prstGeom prst="rect">
                        <a:avLst/>
                      </a:prstGeom>
                    </p:spPr>
                  </p:pic>
                </p:oleObj>
              </mc:Fallback>
            </mc:AlternateContent>
          </a:graphicData>
        </a:graphic>
      </p:graphicFrame>
      <p:sp>
        <p:nvSpPr>
          <p:cNvPr id="3" name="TextBox 2"/>
          <p:cNvSpPr txBox="1"/>
          <p:nvPr/>
        </p:nvSpPr>
        <p:spPr>
          <a:xfrm>
            <a:off x="152400" y="6029236"/>
            <a:ext cx="6705600" cy="600164"/>
          </a:xfrm>
          <a:prstGeom prst="rect">
            <a:avLst/>
          </a:prstGeom>
          <a:noFill/>
        </p:spPr>
        <p:txBody>
          <a:bodyPr wrap="square" rtlCol="0">
            <a:spAutoFit/>
          </a:bodyPr>
          <a:lstStyle/>
          <a:p>
            <a:r>
              <a:rPr lang="en-US" sz="1100" dirty="0" smtClean="0">
                <a:latin typeface="Times New Roman" pitchFamily="18" charset="0"/>
                <a:cs typeface="Times New Roman" pitchFamily="18" charset="0"/>
              </a:rPr>
              <a:t>1. Sarathy</a:t>
            </a:r>
            <a:r>
              <a:rPr lang="en-US" sz="1100" dirty="0">
                <a:latin typeface="Times New Roman" pitchFamily="18" charset="0"/>
                <a:cs typeface="Times New Roman" pitchFamily="18" charset="0"/>
              </a:rPr>
              <a:t>, S.M</a:t>
            </a:r>
            <a:r>
              <a:rPr lang="en-US" sz="1100" dirty="0" smtClean="0">
                <a:latin typeface="Times New Roman" pitchFamily="18" charset="0"/>
                <a:cs typeface="Times New Roman" pitchFamily="18" charset="0"/>
              </a:rPr>
              <a:t>.,</a:t>
            </a:r>
            <a:r>
              <a:rPr lang="en-US" sz="1100" dirty="0">
                <a:latin typeface="Times New Roman" pitchFamily="18" charset="0"/>
                <a:cs typeface="Times New Roman" pitchFamily="18" charset="0"/>
              </a:rPr>
              <a:t> </a:t>
            </a:r>
            <a:r>
              <a:rPr lang="en-US" sz="1100" dirty="0" err="1" smtClean="0">
                <a:latin typeface="Times New Roman" pitchFamily="18" charset="0"/>
                <a:cs typeface="Times New Roman" pitchFamily="18" charset="0"/>
              </a:rPr>
              <a:t>Vranckx</a:t>
            </a:r>
            <a:r>
              <a:rPr lang="en-US" sz="1100" dirty="0">
                <a:latin typeface="Times New Roman" pitchFamily="18" charset="0"/>
                <a:cs typeface="Times New Roman" pitchFamily="18" charset="0"/>
              </a:rPr>
              <a:t>, S</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Yasunaga</a:t>
            </a:r>
            <a:r>
              <a:rPr lang="en-US" sz="1100" dirty="0">
                <a:latin typeface="Times New Roman" pitchFamily="18" charset="0"/>
                <a:cs typeface="Times New Roman" pitchFamily="18" charset="0"/>
              </a:rPr>
              <a:t>, K</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Mehl</a:t>
            </a:r>
            <a:r>
              <a:rPr lang="en-US" sz="1100" dirty="0">
                <a:latin typeface="Times New Roman" pitchFamily="18" charset="0"/>
                <a:cs typeface="Times New Roman" pitchFamily="18" charset="0"/>
              </a:rPr>
              <a:t>, M</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Oßwald</a:t>
            </a:r>
            <a:r>
              <a:rPr lang="en-US" sz="1100" dirty="0">
                <a:latin typeface="Times New Roman" pitchFamily="18" charset="0"/>
                <a:cs typeface="Times New Roman" pitchFamily="18" charset="0"/>
              </a:rPr>
              <a:t>, P</a:t>
            </a:r>
            <a:r>
              <a:rPr lang="en-US" sz="1100" dirty="0" smtClean="0">
                <a:latin typeface="Times New Roman" pitchFamily="18" charset="0"/>
                <a:cs typeface="Times New Roman" pitchFamily="18" charset="0"/>
              </a:rPr>
              <a:t>., Westbrook, </a:t>
            </a:r>
            <a:r>
              <a:rPr lang="en-US" sz="1100" dirty="0">
                <a:latin typeface="Times New Roman" pitchFamily="18" charset="0"/>
                <a:cs typeface="Times New Roman" pitchFamily="18" charset="0"/>
              </a:rPr>
              <a:t>C. K</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Pitz</a:t>
            </a:r>
            <a:r>
              <a:rPr lang="en-US" sz="1100" dirty="0">
                <a:latin typeface="Times New Roman" pitchFamily="18" charset="0"/>
                <a:cs typeface="Times New Roman" pitchFamily="18" charset="0"/>
              </a:rPr>
              <a:t>, W.J</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Kohse-Hoinghaus</a:t>
            </a:r>
            <a:r>
              <a:rPr lang="en-US" sz="1100" dirty="0">
                <a:latin typeface="Times New Roman" pitchFamily="18" charset="0"/>
                <a:cs typeface="Times New Roman" pitchFamily="18" charset="0"/>
              </a:rPr>
              <a:t>, K</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Fernandes</a:t>
            </a:r>
            <a:r>
              <a:rPr lang="en-US" sz="1100" dirty="0">
                <a:latin typeface="Times New Roman" pitchFamily="18" charset="0"/>
                <a:cs typeface="Times New Roman" pitchFamily="18" charset="0"/>
              </a:rPr>
              <a:t>, R.X</a:t>
            </a:r>
            <a:r>
              <a:rPr lang="en-US" sz="1100" dirty="0" smtClean="0">
                <a:latin typeface="Times New Roman" pitchFamily="18" charset="0"/>
                <a:cs typeface="Times New Roman" pitchFamily="18" charset="0"/>
              </a:rPr>
              <a:t>., and Curran, H.J. Submitted </a:t>
            </a:r>
            <a:r>
              <a:rPr lang="en-US" sz="1100" dirty="0">
                <a:latin typeface="Times New Roman" pitchFamily="18" charset="0"/>
                <a:cs typeface="Times New Roman" pitchFamily="18" charset="0"/>
              </a:rPr>
              <a:t>to </a:t>
            </a:r>
            <a:r>
              <a:rPr lang="en-US" sz="1100" i="1" dirty="0">
                <a:latin typeface="Times New Roman" pitchFamily="18" charset="0"/>
                <a:cs typeface="Times New Roman" pitchFamily="18" charset="0"/>
              </a:rPr>
              <a:t>Combustion and Flame</a:t>
            </a:r>
            <a:r>
              <a:rPr lang="en-US" sz="1100" dirty="0">
                <a:latin typeface="Times New Roman" pitchFamily="18" charset="0"/>
                <a:cs typeface="Times New Roman" pitchFamily="18" charset="0"/>
              </a:rPr>
              <a:t>, Sept. </a:t>
            </a:r>
            <a:r>
              <a:rPr lang="en-US" sz="1100" dirty="0" smtClean="0">
                <a:latin typeface="Times New Roman" pitchFamily="18" charset="0"/>
                <a:cs typeface="Times New Roman" pitchFamily="18" charset="0"/>
              </a:rPr>
              <a:t>2011</a:t>
            </a:r>
          </a:p>
          <a:p>
            <a:r>
              <a:rPr lang="en-US" sz="1100" dirty="0">
                <a:latin typeface="Times New Roman" pitchFamily="18" charset="0"/>
                <a:cs typeface="Times New Roman" pitchFamily="18" charset="0"/>
              </a:rPr>
              <a:t>2. </a:t>
            </a:r>
            <a:r>
              <a:rPr lang="en-US" sz="1100" dirty="0" smtClean="0">
                <a:latin typeface="Times New Roman" pitchFamily="18" charset="0"/>
                <a:cs typeface="Times New Roman" pitchFamily="18" charset="0"/>
              </a:rPr>
              <a:t>Hansen, </a:t>
            </a:r>
            <a:r>
              <a:rPr lang="en-US" sz="1100" dirty="0">
                <a:latin typeface="Times New Roman" pitchFamily="18" charset="0"/>
                <a:cs typeface="Times New Roman" pitchFamily="18" charset="0"/>
              </a:rPr>
              <a:t>N</a:t>
            </a:r>
            <a:r>
              <a:rPr lang="en-US" sz="1100" dirty="0" smtClean="0">
                <a:latin typeface="Times New Roman" pitchFamily="18" charset="0"/>
                <a:cs typeface="Times New Roman" pitchFamily="18" charset="0"/>
              </a:rPr>
              <a:t>., Harper, </a:t>
            </a:r>
            <a:r>
              <a:rPr lang="en-US" sz="1100" dirty="0">
                <a:latin typeface="Times New Roman" pitchFamily="18" charset="0"/>
                <a:cs typeface="Times New Roman" pitchFamily="18" charset="0"/>
              </a:rPr>
              <a:t>M.R</a:t>
            </a:r>
            <a:r>
              <a:rPr lang="en-US" sz="1100" dirty="0" smtClean="0">
                <a:latin typeface="Times New Roman" pitchFamily="18" charset="0"/>
                <a:cs typeface="Times New Roman" pitchFamily="18" charset="0"/>
              </a:rPr>
              <a:t>., and Green, W.H</a:t>
            </a:r>
            <a:r>
              <a:rPr lang="en-US" sz="1100" dirty="0">
                <a:latin typeface="Times New Roman" pitchFamily="18" charset="0"/>
                <a:cs typeface="Times New Roman" pitchFamily="18" charset="0"/>
              </a:rPr>
              <a:t>. </a:t>
            </a:r>
            <a:r>
              <a:rPr lang="en-US" sz="1100" dirty="0" smtClean="0">
                <a:latin typeface="Times New Roman" pitchFamily="18" charset="0"/>
                <a:cs typeface="Times New Roman" pitchFamily="18" charset="0"/>
              </a:rPr>
              <a:t>Submitted to </a:t>
            </a:r>
            <a:r>
              <a:rPr lang="en-US" sz="1100" i="1" dirty="0" smtClean="0">
                <a:latin typeface="Times New Roman" pitchFamily="18" charset="0"/>
                <a:cs typeface="Times New Roman" pitchFamily="18" charset="0"/>
              </a:rPr>
              <a:t>Physical Chemistry Chemical Physics</a:t>
            </a:r>
            <a:r>
              <a:rPr lang="en-US" sz="1100" dirty="0" smtClean="0">
                <a:latin typeface="Times New Roman" pitchFamily="18" charset="0"/>
                <a:cs typeface="Times New Roman" pitchFamily="18" charset="0"/>
              </a:rPr>
              <a:t>, Aug. 2011</a:t>
            </a:r>
            <a:endParaRPr lang="en-US" sz="1100" dirty="0">
              <a:latin typeface="Times New Roman" pitchFamily="18" charset="0"/>
              <a:cs typeface="Times New Roman" pitchFamily="18" charset="0"/>
            </a:endParaRPr>
          </a:p>
        </p:txBody>
      </p:sp>
    </p:spTree>
    <p:extLst>
      <p:ext uri="{BB962C8B-B14F-4D97-AF65-F5344CB8AC3E}">
        <p14:creationId xmlns:p14="http://schemas.microsoft.com/office/powerpoint/2010/main" val="29102112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Comparison with Simulations (2)</a:t>
            </a:r>
            <a:endParaRPr lang="en-US" dirty="0"/>
          </a:p>
        </p:txBody>
      </p:sp>
      <p:sp>
        <p:nvSpPr>
          <p:cNvPr id="4" name="Content Placeholder 3"/>
          <p:cNvSpPr>
            <a:spLocks noGrp="1"/>
          </p:cNvSpPr>
          <p:nvPr>
            <p:ph sz="half" idx="2"/>
          </p:nvPr>
        </p:nvSpPr>
        <p:spPr>
          <a:xfrm>
            <a:off x="228600" y="4191000"/>
            <a:ext cx="8458200" cy="1935163"/>
          </a:xfrm>
        </p:spPr>
        <p:txBody>
          <a:bodyPr/>
          <a:lstStyle/>
          <a:p>
            <a:r>
              <a:rPr lang="en-US" dirty="0" smtClean="0"/>
              <a:t>Despite reasonable agreement in overall ignition delay, the pressure traces are not well reproduced by the mechanism from LLNL</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787441098"/>
              </p:ext>
            </p:extLst>
          </p:nvPr>
        </p:nvGraphicFramePr>
        <p:xfrm>
          <a:off x="5943600" y="976953"/>
          <a:ext cx="3200400" cy="3200400"/>
        </p:xfrm>
        <a:graphic>
          <a:graphicData uri="http://schemas.openxmlformats.org/presentationml/2006/ole">
            <mc:AlternateContent xmlns:mc="http://schemas.openxmlformats.org/markup-compatibility/2006">
              <mc:Choice xmlns:v="urn:schemas-microsoft-com:vml" Requires="v">
                <p:oleObj spid="_x0000_s8265" name="KGPlot" r:id="rId3" imgW="3200400" imgH="3200400" progId="KGraph_Plot">
                  <p:embed/>
                </p:oleObj>
              </mc:Choice>
              <mc:Fallback>
                <p:oleObj name="KGPlot" r:id="rId3" imgW="3200400" imgH="3200400" progId="KGraph_Plot">
                  <p:embed/>
                  <p:pic>
                    <p:nvPicPr>
                      <p:cNvPr id="0" name=""/>
                      <p:cNvPicPr/>
                      <p:nvPr/>
                    </p:nvPicPr>
                    <p:blipFill>
                      <a:blip r:embed="rId4"/>
                      <a:stretch>
                        <a:fillRect/>
                      </a:stretch>
                    </p:blipFill>
                    <p:spPr>
                      <a:xfrm>
                        <a:off x="5943600" y="976953"/>
                        <a:ext cx="3200400" cy="32004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779747854"/>
              </p:ext>
            </p:extLst>
          </p:nvPr>
        </p:nvGraphicFramePr>
        <p:xfrm>
          <a:off x="-76200" y="976953"/>
          <a:ext cx="3200400" cy="3200400"/>
        </p:xfrm>
        <a:graphic>
          <a:graphicData uri="http://schemas.openxmlformats.org/presentationml/2006/ole">
            <mc:AlternateContent xmlns:mc="http://schemas.openxmlformats.org/markup-compatibility/2006">
              <mc:Choice xmlns:v="urn:schemas-microsoft-com:vml" Requires="v">
                <p:oleObj spid="_x0000_s8266" name="KGPlot" r:id="rId5" imgW="3200400" imgH="3200400" progId="KGraph_Plot">
                  <p:embed/>
                </p:oleObj>
              </mc:Choice>
              <mc:Fallback>
                <p:oleObj name="KGPlot" r:id="rId5" imgW="3200400" imgH="3200400" progId="KGraph_Plot">
                  <p:embed/>
                  <p:pic>
                    <p:nvPicPr>
                      <p:cNvPr id="0" name=""/>
                      <p:cNvPicPr/>
                      <p:nvPr/>
                    </p:nvPicPr>
                    <p:blipFill>
                      <a:blip r:embed="rId6"/>
                      <a:stretch>
                        <a:fillRect/>
                      </a:stretch>
                    </p:blipFill>
                    <p:spPr>
                      <a:xfrm>
                        <a:off x="-76200" y="976953"/>
                        <a:ext cx="3200400" cy="32004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267668179"/>
              </p:ext>
            </p:extLst>
          </p:nvPr>
        </p:nvGraphicFramePr>
        <p:xfrm>
          <a:off x="2933700" y="976953"/>
          <a:ext cx="3200400" cy="3200400"/>
        </p:xfrm>
        <a:graphic>
          <a:graphicData uri="http://schemas.openxmlformats.org/presentationml/2006/ole">
            <mc:AlternateContent xmlns:mc="http://schemas.openxmlformats.org/markup-compatibility/2006">
              <mc:Choice xmlns:v="urn:schemas-microsoft-com:vml" Requires="v">
                <p:oleObj spid="_x0000_s8267" name="KGPlot" r:id="rId7" imgW="3200400" imgH="3200400" progId="KGraph_Plot">
                  <p:embed/>
                </p:oleObj>
              </mc:Choice>
              <mc:Fallback>
                <p:oleObj name="KGPlot" r:id="rId7" imgW="3200400" imgH="3200400" progId="KGraph_Plot">
                  <p:embed/>
                  <p:pic>
                    <p:nvPicPr>
                      <p:cNvPr id="0" name=""/>
                      <p:cNvPicPr/>
                      <p:nvPr/>
                    </p:nvPicPr>
                    <p:blipFill>
                      <a:blip r:embed="rId8"/>
                      <a:stretch>
                        <a:fillRect/>
                      </a:stretch>
                    </p:blipFill>
                    <p:spPr>
                      <a:xfrm>
                        <a:off x="2933700" y="976953"/>
                        <a:ext cx="3200400" cy="3200400"/>
                      </a:xfrm>
                      <a:prstGeom prst="rect">
                        <a:avLst/>
                      </a:prstGeom>
                    </p:spPr>
                  </p:pic>
                </p:oleObj>
              </mc:Fallback>
            </mc:AlternateContent>
          </a:graphicData>
        </a:graphic>
      </p:graphicFrame>
      <p:cxnSp>
        <p:nvCxnSpPr>
          <p:cNvPr id="8" name="Straight Connector 7"/>
          <p:cNvCxnSpPr/>
          <p:nvPr/>
        </p:nvCxnSpPr>
        <p:spPr>
          <a:xfrm>
            <a:off x="3020704" y="938283"/>
            <a:ext cx="0" cy="3214048"/>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6039133" y="938283"/>
            <a:ext cx="0" cy="321404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34503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Summary (1)</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normAutofit fontScale="92500" lnSpcReduction="10000"/>
              </a:bodyPr>
              <a:lstStyle/>
              <a:p>
                <a:r>
                  <a:rPr lang="en-US" dirty="0" smtClean="0"/>
                  <a:t>Autoignition delays of the isomers of butanol show unexpected behavior over the currently studied temperature and pressure ranges</a:t>
                </a:r>
              </a:p>
              <a:p>
                <a:r>
                  <a:rPr lang="en-US" dirty="0" smtClean="0"/>
                  <a:t>Pre-ignition heat release during </a:t>
                </a:r>
                <a14:m>
                  <m:oMath xmlns:m="http://schemas.openxmlformats.org/officeDocument/2006/math">
                    <m:r>
                      <a:rPr lang="en-US" i="1" dirty="0" smtClean="0">
                        <a:latin typeface="Cambria Math"/>
                      </a:rPr>
                      <m:t>𝑡𝑒𝑟𝑡</m:t>
                    </m:r>
                    <m:r>
                      <m:rPr>
                        <m:nor/>
                      </m:rPr>
                      <a:rPr lang="en-US" i="0" dirty="0" smtClean="0">
                        <a:latin typeface="Cambria Math"/>
                      </a:rPr>
                      <m:t>−</m:t>
                    </m:r>
                    <m:r>
                      <m:rPr>
                        <m:nor/>
                      </m:rPr>
                      <a:rPr lang="en-US" i="0" dirty="0" smtClean="0">
                        <a:latin typeface="Cambria Math"/>
                      </a:rPr>
                      <m:t>butanol</m:t>
                    </m:r>
                  </m:oMath>
                </a14:m>
                <a:r>
                  <a:rPr lang="en-US" dirty="0" smtClean="0"/>
                  <a:t> autoignition delays were unable to be reproduced by mechanisms, so the chemistry causing this is unclear</a:t>
                </a:r>
              </a:p>
              <a:p>
                <a:r>
                  <a:rPr lang="en-US" dirty="0" smtClean="0"/>
                  <a:t>New autoignition delays for off-stoichiometric conditions of </a:t>
                </a:r>
                <a14:m>
                  <m:oMath xmlns:m="http://schemas.openxmlformats.org/officeDocument/2006/math">
                    <m:r>
                      <a:rPr lang="en-US" i="1" dirty="0" smtClean="0">
                        <a:latin typeface="Cambria Math"/>
                      </a:rPr>
                      <m:t>𝑡𝑒𝑟𝑡</m:t>
                    </m:r>
                    <m:r>
                      <m:rPr>
                        <m:nor/>
                      </m:rPr>
                      <a:rPr lang="en-US" i="0" dirty="0" smtClean="0">
                        <a:latin typeface="Cambria Math"/>
                      </a:rPr>
                      <m:t>−</m:t>
                    </m:r>
                    <m:r>
                      <m:rPr>
                        <m:nor/>
                      </m:rPr>
                      <a:rPr lang="en-US" i="0" dirty="0" smtClean="0">
                        <a:latin typeface="Cambria Math"/>
                      </a:rPr>
                      <m:t>butanol</m:t>
                    </m:r>
                  </m:oMath>
                </a14:m>
                <a:r>
                  <a:rPr lang="en-US" dirty="0" smtClean="0"/>
                  <a:t> in air have been collected to help determine the cause of the pre-ignition heat release</a:t>
                </a: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1">
                <a:blip r:embed="rId2"/>
                <a:stretch>
                  <a:fillRect l="-1493" t="-2375" r="-1418"/>
                </a:stretch>
              </a:blipFill>
            </p:spPr>
            <p:txBody>
              <a:bodyPr/>
              <a:lstStyle/>
              <a:p>
                <a:r>
                  <a:rPr lang="en-US">
                    <a:noFill/>
                  </a:rPr>
                  <a:t> </a:t>
                </a:r>
              </a:p>
            </p:txBody>
          </p:sp>
        </mc:Fallback>
      </mc:AlternateContent>
    </p:spTree>
    <p:extLst>
      <p:ext uri="{BB962C8B-B14F-4D97-AF65-F5344CB8AC3E}">
        <p14:creationId xmlns:p14="http://schemas.microsoft.com/office/powerpoint/2010/main" val="42145072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(2)</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Although the overall activation energy of three equivalence ratios of </a:t>
                </a:r>
                <a14:m>
                  <m:oMath xmlns:m="http://schemas.openxmlformats.org/officeDocument/2006/math">
                    <m:r>
                      <a:rPr lang="en-US" b="0" i="1" smtClean="0">
                        <a:latin typeface="Cambria Math"/>
                      </a:rPr>
                      <m:t>𝑡𝑒𝑟𝑡</m:t>
                    </m:r>
                    <m:r>
                      <m:rPr>
                        <m:nor/>
                      </m:rPr>
                      <a:rPr lang="en-US" b="0" i="0" smtClean="0">
                        <a:latin typeface="Cambria Math"/>
                      </a:rPr>
                      <m:t>−</m:t>
                    </m:r>
                    <m:r>
                      <m:rPr>
                        <m:nor/>
                      </m:rPr>
                      <a:rPr lang="en-US" b="0" i="0" smtClean="0">
                        <a:latin typeface="Cambria Math"/>
                      </a:rPr>
                      <m:t>butanol</m:t>
                    </m:r>
                  </m:oMath>
                </a14:m>
                <a:r>
                  <a:rPr lang="en-US" dirty="0" smtClean="0"/>
                  <a:t> </a:t>
                </a:r>
                <a14:m>
                  <m:oMath xmlns:m="http://schemas.openxmlformats.org/officeDocument/2006/math">
                    <m:r>
                      <a:rPr lang="en-US" i="1" dirty="0" smtClean="0">
                        <a:latin typeface="Cambria Math"/>
                      </a:rPr>
                      <m:t>(</m:t>
                    </m:r>
                    <m:r>
                      <a:rPr lang="en-US" b="0" i="1" smtClean="0">
                        <a:latin typeface="Cambria Math"/>
                      </a:rPr>
                      <m:t>𝜙</m:t>
                    </m:r>
                    <m:r>
                      <a:rPr lang="en-US" b="0" i="1" smtClean="0">
                        <a:latin typeface="Cambria Math"/>
                      </a:rPr>
                      <m:t>=0.5, 1.0, 2.0)</m:t>
                    </m:r>
                  </m:oMath>
                </a14:m>
                <a:r>
                  <a:rPr lang="en-US" dirty="0" smtClean="0"/>
                  <a:t> are quite similar, they show markedly different pressure profiles</a:t>
                </a:r>
              </a:p>
              <a:p>
                <a:r>
                  <a:rPr lang="en-US" dirty="0" smtClean="0"/>
                  <a:t>One recent mechanism was able to reproduce the ignition delays within a factor of ~2-3, despite not being validated for these conditions</a:t>
                </a:r>
              </a:p>
              <a:p>
                <a:r>
                  <a:rPr lang="en-US" dirty="0" smtClean="0"/>
                  <a:t>Despite this relatively good agreement, the pressure profile is still unable to be reproduced</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493" t="-1544" r="-1045"/>
                </a:stretch>
              </a:blipFill>
            </p:spPr>
            <p:txBody>
              <a:bodyPr/>
              <a:lstStyle/>
              <a:p>
                <a:r>
                  <a:rPr lang="en-US">
                    <a:noFill/>
                  </a:rPr>
                  <a:t> </a:t>
                </a:r>
              </a:p>
            </p:txBody>
          </p:sp>
        </mc:Fallback>
      </mc:AlternateContent>
    </p:spTree>
    <p:extLst>
      <p:ext uri="{BB962C8B-B14F-4D97-AF65-F5344CB8AC3E}">
        <p14:creationId xmlns:p14="http://schemas.microsoft.com/office/powerpoint/2010/main" val="36290368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fontScale="92500"/>
          </a:bodyPr>
          <a:lstStyle/>
          <a:p>
            <a:r>
              <a:rPr lang="en-US" dirty="0" smtClean="0"/>
              <a:t>This material is based upon work supported as part of the Combustion Energy Frontier Research Center, an Energy Frontier Research Center funded by the U.S. Department of Energy, Office of Science, Office of Basic Energy Sciences, under Award Number DE-SC0001198</a:t>
            </a:r>
          </a:p>
          <a:p>
            <a:r>
              <a:rPr lang="en-US" dirty="0" smtClean="0"/>
              <a:t>Dr. Mani Sarathy for providing his mechanism prior to publication, and for helpful discussions</a:t>
            </a:r>
          </a:p>
          <a:p>
            <a:r>
              <a:rPr lang="en-US" dirty="0" smtClean="0"/>
              <a:t>Dr. Bill Green for </a:t>
            </a:r>
            <a:r>
              <a:rPr lang="en-US" dirty="0"/>
              <a:t>providing his mechanism prior to publication, and for helpful discussions</a:t>
            </a:r>
          </a:p>
        </p:txBody>
      </p:sp>
    </p:spTree>
    <p:extLst>
      <p:ext uri="{BB962C8B-B14F-4D97-AF65-F5344CB8AC3E}">
        <p14:creationId xmlns:p14="http://schemas.microsoft.com/office/powerpoint/2010/main" val="25482828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Short PR Digression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793" y="1112838"/>
            <a:ext cx="7030501" cy="5135562"/>
          </a:xfrm>
        </p:spPr>
      </p:pic>
    </p:spTree>
    <p:extLst>
      <p:ext uri="{BB962C8B-B14F-4D97-AF65-F5344CB8AC3E}">
        <p14:creationId xmlns:p14="http://schemas.microsoft.com/office/powerpoint/2010/main" val="1825846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Thank you!</a:t>
            </a:r>
            <a:endParaRPr lang="en-US" dirty="0"/>
          </a:p>
        </p:txBody>
      </p:sp>
      <p:sp>
        <p:nvSpPr>
          <p:cNvPr id="5" name="Subtitle 4"/>
          <p:cNvSpPr>
            <a:spLocks noGrp="1"/>
          </p:cNvSpPr>
          <p:nvPr>
            <p:ph type="subTitle" idx="1"/>
          </p:nvPr>
        </p:nvSpPr>
        <p:spPr/>
        <p:txBody>
          <a:bodyPr/>
          <a:lstStyle/>
          <a:p>
            <a:r>
              <a:rPr lang="en-US" dirty="0" smtClean="0"/>
              <a:t>Bryan Weber</a:t>
            </a:r>
          </a:p>
          <a:p>
            <a:r>
              <a:rPr lang="en-US" dirty="0" smtClean="0"/>
              <a:t>bryan.weber@uconn.edu</a:t>
            </a:r>
            <a:endParaRPr lang="en-US" dirty="0"/>
          </a:p>
        </p:txBody>
      </p:sp>
    </p:spTree>
    <p:extLst>
      <p:ext uri="{BB962C8B-B14F-4D97-AF65-F5344CB8AC3E}">
        <p14:creationId xmlns:p14="http://schemas.microsoft.com/office/powerpoint/2010/main" val="13162234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Comparison with Simulations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680903524"/>
              </p:ext>
            </p:extLst>
          </p:nvPr>
        </p:nvGraphicFramePr>
        <p:xfrm>
          <a:off x="381000" y="990600"/>
          <a:ext cx="2743200" cy="2743200"/>
        </p:xfrm>
        <a:graphic>
          <a:graphicData uri="http://schemas.openxmlformats.org/presentationml/2006/ole">
            <mc:AlternateContent xmlns:mc="http://schemas.openxmlformats.org/markup-compatibility/2006">
              <mc:Choice xmlns:v="urn:schemas-microsoft-com:vml" Requires="v">
                <p:oleObj spid="_x0000_s11318" name="KGPlot" r:id="rId3" imgW="3200400" imgH="3200400" progId="KGraph_Plot">
                  <p:embed/>
                </p:oleObj>
              </mc:Choice>
              <mc:Fallback>
                <p:oleObj name="KGPlot" r:id="rId3" imgW="3200400" imgH="3200400" progId="KGraph_Plot">
                  <p:embed/>
                  <p:pic>
                    <p:nvPicPr>
                      <p:cNvPr id="0" name=""/>
                      <p:cNvPicPr/>
                      <p:nvPr/>
                    </p:nvPicPr>
                    <p:blipFill>
                      <a:blip r:embed="rId4"/>
                      <a:stretch>
                        <a:fillRect/>
                      </a:stretch>
                    </p:blipFill>
                    <p:spPr>
                      <a:xfrm>
                        <a:off x="381000" y="990600"/>
                        <a:ext cx="2743200" cy="27432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801495328"/>
              </p:ext>
            </p:extLst>
          </p:nvPr>
        </p:nvGraphicFramePr>
        <p:xfrm>
          <a:off x="3124200" y="990600"/>
          <a:ext cx="2743200" cy="2743200"/>
        </p:xfrm>
        <a:graphic>
          <a:graphicData uri="http://schemas.openxmlformats.org/presentationml/2006/ole">
            <mc:AlternateContent xmlns:mc="http://schemas.openxmlformats.org/markup-compatibility/2006">
              <mc:Choice xmlns:v="urn:schemas-microsoft-com:vml" Requires="v">
                <p:oleObj spid="_x0000_s11319" name="KGPlot" r:id="rId5" imgW="3200400" imgH="3200400" progId="KGraph_Plot">
                  <p:embed/>
                </p:oleObj>
              </mc:Choice>
              <mc:Fallback>
                <p:oleObj name="KGPlot" r:id="rId5" imgW="3200400" imgH="3200400" progId="KGraph_Plot">
                  <p:embed/>
                  <p:pic>
                    <p:nvPicPr>
                      <p:cNvPr id="0" name=""/>
                      <p:cNvPicPr/>
                      <p:nvPr/>
                    </p:nvPicPr>
                    <p:blipFill>
                      <a:blip r:embed="rId6"/>
                      <a:stretch>
                        <a:fillRect/>
                      </a:stretch>
                    </p:blipFill>
                    <p:spPr>
                      <a:xfrm>
                        <a:off x="3124200" y="990600"/>
                        <a:ext cx="2743200" cy="27432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558020419"/>
              </p:ext>
            </p:extLst>
          </p:nvPr>
        </p:nvGraphicFramePr>
        <p:xfrm>
          <a:off x="381000" y="3733800"/>
          <a:ext cx="2743200" cy="2743200"/>
        </p:xfrm>
        <a:graphic>
          <a:graphicData uri="http://schemas.openxmlformats.org/presentationml/2006/ole">
            <mc:AlternateContent xmlns:mc="http://schemas.openxmlformats.org/markup-compatibility/2006">
              <mc:Choice xmlns:v="urn:schemas-microsoft-com:vml" Requires="v">
                <p:oleObj spid="_x0000_s11320" name="KGPlot" r:id="rId7" imgW="3200400" imgH="3200400" progId="KGraph_Plot">
                  <p:embed/>
                </p:oleObj>
              </mc:Choice>
              <mc:Fallback>
                <p:oleObj name="KGPlot" r:id="rId7" imgW="3200400" imgH="3200400" progId="KGraph_Plot">
                  <p:embed/>
                  <p:pic>
                    <p:nvPicPr>
                      <p:cNvPr id="0" name=""/>
                      <p:cNvPicPr/>
                      <p:nvPr/>
                    </p:nvPicPr>
                    <p:blipFill>
                      <a:blip r:embed="rId8"/>
                      <a:stretch>
                        <a:fillRect/>
                      </a:stretch>
                    </p:blipFill>
                    <p:spPr>
                      <a:xfrm>
                        <a:off x="381000" y="3733800"/>
                        <a:ext cx="2743200" cy="27432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367293991"/>
              </p:ext>
            </p:extLst>
          </p:nvPr>
        </p:nvGraphicFramePr>
        <p:xfrm>
          <a:off x="5867400" y="990600"/>
          <a:ext cx="2743200" cy="2743200"/>
        </p:xfrm>
        <a:graphic>
          <a:graphicData uri="http://schemas.openxmlformats.org/presentationml/2006/ole">
            <mc:AlternateContent xmlns:mc="http://schemas.openxmlformats.org/markup-compatibility/2006">
              <mc:Choice xmlns:v="urn:schemas-microsoft-com:vml" Requires="v">
                <p:oleObj spid="_x0000_s11321" name="KGPlot" r:id="rId9" imgW="3200400" imgH="3200400" progId="KGraph_Plot">
                  <p:embed/>
                </p:oleObj>
              </mc:Choice>
              <mc:Fallback>
                <p:oleObj name="KGPlot" r:id="rId9" imgW="3200400" imgH="3200400" progId="KGraph_Plot">
                  <p:embed/>
                  <p:pic>
                    <p:nvPicPr>
                      <p:cNvPr id="0" name=""/>
                      <p:cNvPicPr/>
                      <p:nvPr/>
                    </p:nvPicPr>
                    <p:blipFill>
                      <a:blip r:embed="rId10"/>
                      <a:stretch>
                        <a:fillRect/>
                      </a:stretch>
                    </p:blipFill>
                    <p:spPr>
                      <a:xfrm>
                        <a:off x="5867400" y="990600"/>
                        <a:ext cx="2743200" cy="2743200"/>
                      </a:xfrm>
                      <a:prstGeom prst="rect">
                        <a:avLst/>
                      </a:prstGeom>
                    </p:spPr>
                  </p:pic>
                </p:oleObj>
              </mc:Fallback>
            </mc:AlternateContent>
          </a:graphicData>
        </a:graphic>
      </p:graphicFrame>
      <p:sp>
        <p:nvSpPr>
          <p:cNvPr id="11" name="Content Placeholder 3"/>
          <p:cNvSpPr>
            <a:spLocks noGrp="1"/>
          </p:cNvSpPr>
          <p:nvPr>
            <p:ph sz="half" idx="2"/>
          </p:nvPr>
        </p:nvSpPr>
        <p:spPr>
          <a:xfrm>
            <a:off x="3124200" y="3733800"/>
            <a:ext cx="3581400" cy="2895600"/>
          </a:xfrm>
        </p:spPr>
        <p:txBody>
          <a:bodyPr>
            <a:normAutofit fontScale="85000" lnSpcReduction="20000"/>
          </a:bodyPr>
          <a:lstStyle/>
          <a:p>
            <a:r>
              <a:rPr lang="en-US" dirty="0" smtClean="0"/>
              <a:t>Constant Volume, Adiabatic Simulations</a:t>
            </a:r>
          </a:p>
          <a:p>
            <a:r>
              <a:rPr lang="en-US" dirty="0" smtClean="0"/>
              <a:t>Mechanisms are NOT validated for 30 bar cases</a:t>
            </a:r>
          </a:p>
          <a:p>
            <a:r>
              <a:rPr lang="en-US" dirty="0" smtClean="0"/>
              <a:t>Agreement for 15 bar cases is reasonable – agreement for 30 bar cases is luck of the draw</a:t>
            </a:r>
            <a:endParaRPr lang="en-US" dirty="0"/>
          </a:p>
        </p:txBody>
      </p:sp>
      <p:sp>
        <p:nvSpPr>
          <p:cNvPr id="10" name="TextBox 9"/>
          <p:cNvSpPr txBox="1"/>
          <p:nvPr/>
        </p:nvSpPr>
        <p:spPr>
          <a:xfrm>
            <a:off x="6585857" y="3810000"/>
            <a:ext cx="2438400" cy="2123658"/>
          </a:xfrm>
          <a:prstGeom prst="rect">
            <a:avLst/>
          </a:prstGeom>
          <a:noFill/>
        </p:spPr>
        <p:txBody>
          <a:bodyPr wrap="square" rtlCol="0">
            <a:spAutoFit/>
          </a:bodyPr>
          <a:lstStyle/>
          <a:p>
            <a:r>
              <a:rPr lang="en-US" sz="1100" dirty="0" smtClean="0">
                <a:latin typeface="Times New Roman" pitchFamily="18" charset="0"/>
                <a:cs typeface="Times New Roman" pitchFamily="18" charset="0"/>
              </a:rPr>
              <a:t>1. Sarathy</a:t>
            </a:r>
            <a:r>
              <a:rPr lang="en-US" sz="1100" dirty="0">
                <a:latin typeface="Times New Roman" pitchFamily="18" charset="0"/>
                <a:cs typeface="Times New Roman" pitchFamily="18" charset="0"/>
              </a:rPr>
              <a:t>, S.M</a:t>
            </a:r>
            <a:r>
              <a:rPr lang="en-US" sz="1100" dirty="0" smtClean="0">
                <a:latin typeface="Times New Roman" pitchFamily="18" charset="0"/>
                <a:cs typeface="Times New Roman" pitchFamily="18" charset="0"/>
              </a:rPr>
              <a:t>.,</a:t>
            </a:r>
            <a:r>
              <a:rPr lang="en-US" sz="1100" dirty="0">
                <a:latin typeface="Times New Roman" pitchFamily="18" charset="0"/>
                <a:cs typeface="Times New Roman" pitchFamily="18" charset="0"/>
              </a:rPr>
              <a:t> </a:t>
            </a:r>
            <a:r>
              <a:rPr lang="en-US" sz="1100" dirty="0" err="1" smtClean="0">
                <a:latin typeface="Times New Roman" pitchFamily="18" charset="0"/>
                <a:cs typeface="Times New Roman" pitchFamily="18" charset="0"/>
              </a:rPr>
              <a:t>Vranckx</a:t>
            </a:r>
            <a:r>
              <a:rPr lang="en-US" sz="1100" dirty="0">
                <a:latin typeface="Times New Roman" pitchFamily="18" charset="0"/>
                <a:cs typeface="Times New Roman" pitchFamily="18" charset="0"/>
              </a:rPr>
              <a:t>, S</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Yasunaga</a:t>
            </a:r>
            <a:r>
              <a:rPr lang="en-US" sz="1100" dirty="0">
                <a:latin typeface="Times New Roman" pitchFamily="18" charset="0"/>
                <a:cs typeface="Times New Roman" pitchFamily="18" charset="0"/>
              </a:rPr>
              <a:t>, K</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Mehl</a:t>
            </a:r>
            <a:r>
              <a:rPr lang="en-US" sz="1100" dirty="0">
                <a:latin typeface="Times New Roman" pitchFamily="18" charset="0"/>
                <a:cs typeface="Times New Roman" pitchFamily="18" charset="0"/>
              </a:rPr>
              <a:t>, M</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Oßwald</a:t>
            </a:r>
            <a:r>
              <a:rPr lang="en-US" sz="1100" dirty="0">
                <a:latin typeface="Times New Roman" pitchFamily="18" charset="0"/>
                <a:cs typeface="Times New Roman" pitchFamily="18" charset="0"/>
              </a:rPr>
              <a:t>, P</a:t>
            </a:r>
            <a:r>
              <a:rPr lang="en-US" sz="1100" dirty="0" smtClean="0">
                <a:latin typeface="Times New Roman" pitchFamily="18" charset="0"/>
                <a:cs typeface="Times New Roman" pitchFamily="18" charset="0"/>
              </a:rPr>
              <a:t>., Westbrook, </a:t>
            </a:r>
            <a:r>
              <a:rPr lang="en-US" sz="1100" dirty="0">
                <a:latin typeface="Times New Roman" pitchFamily="18" charset="0"/>
                <a:cs typeface="Times New Roman" pitchFamily="18" charset="0"/>
              </a:rPr>
              <a:t>C. K</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Pitz</a:t>
            </a:r>
            <a:r>
              <a:rPr lang="en-US" sz="1100" dirty="0">
                <a:latin typeface="Times New Roman" pitchFamily="18" charset="0"/>
                <a:cs typeface="Times New Roman" pitchFamily="18" charset="0"/>
              </a:rPr>
              <a:t>, W.J</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Kohse-Hoinghaus</a:t>
            </a:r>
            <a:r>
              <a:rPr lang="en-US" sz="1100" dirty="0">
                <a:latin typeface="Times New Roman" pitchFamily="18" charset="0"/>
                <a:cs typeface="Times New Roman" pitchFamily="18" charset="0"/>
              </a:rPr>
              <a:t>, K</a:t>
            </a:r>
            <a:r>
              <a:rPr lang="en-US" sz="1100" dirty="0" smtClean="0">
                <a:latin typeface="Times New Roman" pitchFamily="18" charset="0"/>
                <a:cs typeface="Times New Roman" pitchFamily="18" charset="0"/>
              </a:rPr>
              <a:t>., </a:t>
            </a:r>
            <a:r>
              <a:rPr lang="en-US" sz="1100" dirty="0" err="1" smtClean="0">
                <a:latin typeface="Times New Roman" pitchFamily="18" charset="0"/>
                <a:cs typeface="Times New Roman" pitchFamily="18" charset="0"/>
              </a:rPr>
              <a:t>Fernandes</a:t>
            </a:r>
            <a:r>
              <a:rPr lang="en-US" sz="1100" dirty="0">
                <a:latin typeface="Times New Roman" pitchFamily="18" charset="0"/>
                <a:cs typeface="Times New Roman" pitchFamily="18" charset="0"/>
              </a:rPr>
              <a:t>, R.X</a:t>
            </a:r>
            <a:r>
              <a:rPr lang="en-US" sz="1100" dirty="0" smtClean="0">
                <a:latin typeface="Times New Roman" pitchFamily="18" charset="0"/>
                <a:cs typeface="Times New Roman" pitchFamily="18" charset="0"/>
              </a:rPr>
              <a:t>., and Curran, H.J. Submitted </a:t>
            </a:r>
            <a:r>
              <a:rPr lang="en-US" sz="1100" dirty="0">
                <a:latin typeface="Times New Roman" pitchFamily="18" charset="0"/>
                <a:cs typeface="Times New Roman" pitchFamily="18" charset="0"/>
              </a:rPr>
              <a:t>to </a:t>
            </a:r>
            <a:r>
              <a:rPr lang="en-US" sz="1100" i="1" dirty="0">
                <a:latin typeface="Times New Roman" pitchFamily="18" charset="0"/>
                <a:cs typeface="Times New Roman" pitchFamily="18" charset="0"/>
              </a:rPr>
              <a:t>Combustion and Flame</a:t>
            </a:r>
            <a:r>
              <a:rPr lang="en-US" sz="1100" dirty="0">
                <a:latin typeface="Times New Roman" pitchFamily="18" charset="0"/>
                <a:cs typeface="Times New Roman" pitchFamily="18" charset="0"/>
              </a:rPr>
              <a:t>, Sept. </a:t>
            </a:r>
            <a:r>
              <a:rPr lang="en-US" sz="1100" dirty="0" smtClean="0">
                <a:latin typeface="Times New Roman" pitchFamily="18" charset="0"/>
                <a:cs typeface="Times New Roman" pitchFamily="18" charset="0"/>
              </a:rPr>
              <a:t>2011</a:t>
            </a:r>
          </a:p>
          <a:p>
            <a:r>
              <a:rPr lang="en-US" sz="1100" dirty="0">
                <a:latin typeface="Times New Roman" pitchFamily="18" charset="0"/>
                <a:cs typeface="Times New Roman" pitchFamily="18" charset="0"/>
              </a:rPr>
              <a:t>2. </a:t>
            </a:r>
            <a:r>
              <a:rPr lang="en-US" sz="1100" dirty="0" smtClean="0">
                <a:latin typeface="Times New Roman" pitchFamily="18" charset="0"/>
                <a:cs typeface="Times New Roman" pitchFamily="18" charset="0"/>
              </a:rPr>
              <a:t>Hansen, </a:t>
            </a:r>
            <a:r>
              <a:rPr lang="en-US" sz="1100" dirty="0">
                <a:latin typeface="Times New Roman" pitchFamily="18" charset="0"/>
                <a:cs typeface="Times New Roman" pitchFamily="18" charset="0"/>
              </a:rPr>
              <a:t>N</a:t>
            </a:r>
            <a:r>
              <a:rPr lang="en-US" sz="1100" dirty="0" smtClean="0">
                <a:latin typeface="Times New Roman" pitchFamily="18" charset="0"/>
                <a:cs typeface="Times New Roman" pitchFamily="18" charset="0"/>
              </a:rPr>
              <a:t>., Harper, </a:t>
            </a:r>
            <a:r>
              <a:rPr lang="en-US" sz="1100" dirty="0">
                <a:latin typeface="Times New Roman" pitchFamily="18" charset="0"/>
                <a:cs typeface="Times New Roman" pitchFamily="18" charset="0"/>
              </a:rPr>
              <a:t>M.R</a:t>
            </a:r>
            <a:r>
              <a:rPr lang="en-US" sz="1100" dirty="0" smtClean="0">
                <a:latin typeface="Times New Roman" pitchFamily="18" charset="0"/>
                <a:cs typeface="Times New Roman" pitchFamily="18" charset="0"/>
              </a:rPr>
              <a:t>., and Green, W.H</a:t>
            </a:r>
            <a:r>
              <a:rPr lang="en-US" sz="1100" dirty="0">
                <a:latin typeface="Times New Roman" pitchFamily="18" charset="0"/>
                <a:cs typeface="Times New Roman" pitchFamily="18" charset="0"/>
              </a:rPr>
              <a:t>. </a:t>
            </a:r>
            <a:r>
              <a:rPr lang="en-US" sz="1100" dirty="0" smtClean="0">
                <a:latin typeface="Times New Roman" pitchFamily="18" charset="0"/>
                <a:cs typeface="Times New Roman" pitchFamily="18" charset="0"/>
              </a:rPr>
              <a:t>Submitted to </a:t>
            </a:r>
            <a:r>
              <a:rPr lang="en-US" sz="1100" i="1" dirty="0" smtClean="0">
                <a:latin typeface="Times New Roman" pitchFamily="18" charset="0"/>
                <a:cs typeface="Times New Roman" pitchFamily="18" charset="0"/>
              </a:rPr>
              <a:t>Physical Chemistry Chemical Physics</a:t>
            </a:r>
            <a:r>
              <a:rPr lang="en-US" sz="1100" dirty="0" smtClean="0">
                <a:latin typeface="Times New Roman" pitchFamily="18" charset="0"/>
                <a:cs typeface="Times New Roman" pitchFamily="18" charset="0"/>
              </a:rPr>
              <a:t>, Aug. 2011</a:t>
            </a:r>
          </a:p>
          <a:p>
            <a:r>
              <a:rPr lang="en-US" sz="1100" dirty="0" smtClean="0">
                <a:latin typeface="Times New Roman" pitchFamily="18" charset="0"/>
                <a:cs typeface="Times New Roman" pitchFamily="18" charset="0"/>
              </a:rPr>
              <a:t>3. Weber, B.W., and Sung, C.J. National Combustion Meeting.</a:t>
            </a:r>
            <a:endParaRPr lang="en-US" sz="1100" dirty="0">
              <a:latin typeface="Times New Roman" pitchFamily="18" charset="0"/>
              <a:cs typeface="Times New Roman" pitchFamily="18" charset="0"/>
            </a:endParaRPr>
          </a:p>
        </p:txBody>
      </p:sp>
    </p:spTree>
    <p:extLst>
      <p:ext uri="{BB962C8B-B14F-4D97-AF65-F5344CB8AC3E}">
        <p14:creationId xmlns:p14="http://schemas.microsoft.com/office/powerpoint/2010/main" val="15953303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2"/>
          <p:cNvSpPr>
            <a:spLocks noGrp="1"/>
          </p:cNvSpPr>
          <p:nvPr>
            <p:ph idx="1"/>
          </p:nvPr>
        </p:nvSpPr>
        <p:spPr/>
        <p:txBody>
          <a:bodyPr/>
          <a:lstStyle/>
          <a:p>
            <a:r>
              <a:rPr lang="en-US" dirty="0" smtClean="0"/>
              <a:t>Butanols – 4 carbon alcohol with 4 isomers</a:t>
            </a:r>
          </a:p>
          <a:p>
            <a:r>
              <a:rPr lang="en-US" dirty="0" smtClean="0"/>
              <a:t>Motivation – Why Butanol?</a:t>
            </a:r>
          </a:p>
          <a:p>
            <a:pPr lvl="1"/>
            <a:r>
              <a:rPr lang="en-US" i="1" dirty="0" smtClean="0"/>
              <a:t>n</a:t>
            </a:r>
            <a:r>
              <a:rPr lang="en-US" dirty="0" smtClean="0"/>
              <a:t>-Butanol is a second generation biofuel with the potential to replace ethanol and gasoline</a:t>
            </a:r>
          </a:p>
          <a:p>
            <a:pPr lvl="1"/>
            <a:r>
              <a:rPr lang="en-US" dirty="0" smtClean="0"/>
              <a:t>The isomers of butanol have potential as high-octane gasoline additives</a:t>
            </a:r>
          </a:p>
          <a:p>
            <a:pPr lvl="1"/>
            <a:r>
              <a:rPr lang="en-US" dirty="0" smtClean="0"/>
              <a:t>The butanol system is the smallest alcohol system with primary, secondary and tertiary alcohol groups</a:t>
            </a:r>
            <a:endParaRPr lang="en-US" dirty="0"/>
          </a:p>
        </p:txBody>
      </p:sp>
    </p:spTree>
    <p:extLst>
      <p:ext uri="{BB962C8B-B14F-4D97-AF65-F5344CB8AC3E}">
        <p14:creationId xmlns:p14="http://schemas.microsoft.com/office/powerpoint/2010/main" val="3687219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Investigate the butanol isomers to help determine their suitability for replacing traditional fuels in transportation applications</a:t>
            </a:r>
          </a:p>
          <a:p>
            <a:r>
              <a:rPr lang="en-US" dirty="0" smtClean="0"/>
              <a:t>Low-temperature ignition delays provide a key measure of performance related to compression or spark ignition engines</a:t>
            </a:r>
          </a:p>
          <a:p>
            <a:r>
              <a:rPr lang="en-US" dirty="0" smtClean="0"/>
              <a:t>Provide ignition delay data for all four butanol isomers at engine relevant conditions</a:t>
            </a:r>
          </a:p>
          <a:p>
            <a:r>
              <a:rPr lang="en-US" dirty="0" smtClean="0"/>
              <a:t>Evaluate the ability of chemical kinetic models to predict the ignition delays</a:t>
            </a:r>
            <a:endParaRPr lang="en-US" dirty="0"/>
          </a:p>
        </p:txBody>
      </p:sp>
    </p:spTree>
    <p:extLst>
      <p:ext uri="{BB962C8B-B14F-4D97-AF65-F5344CB8AC3E}">
        <p14:creationId xmlns:p14="http://schemas.microsoft.com/office/powerpoint/2010/main" val="2201355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00" dirty="0" smtClean="0"/>
              <a:t>Rapid Compression Machine (1)</a:t>
            </a:r>
            <a:endParaRPr lang="en-US" sz="3500" dirty="0"/>
          </a:p>
        </p:txBody>
      </p:sp>
      <p:sp>
        <p:nvSpPr>
          <p:cNvPr id="3" name="Content Placeholder 2"/>
          <p:cNvSpPr>
            <a:spLocks noGrp="1"/>
          </p:cNvSpPr>
          <p:nvPr>
            <p:ph idx="1"/>
          </p:nvPr>
        </p:nvSpPr>
        <p:spPr>
          <a:xfrm>
            <a:off x="457200" y="3886200"/>
            <a:ext cx="8229600" cy="2362200"/>
          </a:xfrm>
        </p:spPr>
        <p:txBody>
          <a:bodyPr>
            <a:normAutofit fontScale="92500" lnSpcReduction="10000"/>
          </a:bodyPr>
          <a:lstStyle/>
          <a:p>
            <a:r>
              <a:rPr lang="en-US" dirty="0" smtClean="0"/>
              <a:t>Single, retractable piston</a:t>
            </a:r>
          </a:p>
          <a:p>
            <a:r>
              <a:rPr lang="en-US" dirty="0" smtClean="0"/>
              <a:t>Piston is pneumatically driven and hydraulically stopped, with compression time around 30 ms</a:t>
            </a:r>
          </a:p>
          <a:p>
            <a:r>
              <a:rPr lang="en-US" dirty="0" smtClean="0"/>
              <a:t>Piston is machined with crevices to contain roll-up vortex created by piston motion</a:t>
            </a:r>
          </a:p>
        </p:txBody>
      </p:sp>
      <p:pic>
        <p:nvPicPr>
          <p:cNvPr id="4" name="Picture 2"/>
          <p:cNvPicPr>
            <a:picLocks noChangeAspect="1" noChangeArrowheads="1"/>
          </p:cNvPicPr>
          <p:nvPr/>
        </p:nvPicPr>
        <p:blipFill>
          <a:blip r:embed="rId2" cstate="print"/>
          <a:srcRect l="2724" r="865"/>
          <a:stretch>
            <a:fillRect/>
          </a:stretch>
        </p:blipFill>
        <p:spPr bwMode="auto">
          <a:xfrm>
            <a:off x="152400" y="1093788"/>
            <a:ext cx="8875713" cy="2640012"/>
          </a:xfrm>
          <a:prstGeom prst="rect">
            <a:avLst/>
          </a:prstGeom>
          <a:noFill/>
          <a:ln w="9525">
            <a:noFill/>
            <a:miter lim="800000"/>
            <a:headEnd/>
            <a:tailEnd/>
          </a:ln>
        </p:spPr>
      </p:pic>
    </p:spTree>
    <p:extLst>
      <p:ext uri="{BB962C8B-B14F-4D97-AF65-F5344CB8AC3E}">
        <p14:creationId xmlns:p14="http://schemas.microsoft.com/office/powerpoint/2010/main" val="25896066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00" dirty="0" smtClean="0"/>
              <a:t>Rapid Compression Machine (2)</a:t>
            </a:r>
            <a:endParaRPr lang="en-US" sz="35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Pressure and Temperature from Top Dead Center (TDC) are reported as “compressed conditions”, P</a:t>
                </a:r>
                <a:r>
                  <a:rPr lang="en-US" baseline="-25000" dirty="0" smtClean="0"/>
                  <a:t>C </a:t>
                </a:r>
                <a:r>
                  <a:rPr lang="en-US" dirty="0" smtClean="0"/>
                  <a:t>and T</a:t>
                </a:r>
                <a:r>
                  <a:rPr lang="en-US" baseline="-25000" dirty="0" smtClean="0"/>
                  <a:t>C</a:t>
                </a:r>
              </a:p>
              <a:p>
                <a:r>
                  <a:rPr lang="en-US" dirty="0" smtClean="0"/>
                  <a:t>Ability to vary P</a:t>
                </a:r>
                <a:r>
                  <a:rPr lang="en-US" baseline="-25000" dirty="0" smtClean="0"/>
                  <a:t>C</a:t>
                </a:r>
                <a:r>
                  <a:rPr lang="en-US" dirty="0" smtClean="0"/>
                  <a:t> and T</a:t>
                </a:r>
                <a:r>
                  <a:rPr lang="en-US" baseline="-25000" dirty="0" smtClean="0"/>
                  <a:t>C  </a:t>
                </a:r>
                <a:r>
                  <a:rPr lang="en-US" dirty="0" smtClean="0"/>
                  <a:t>independently</a:t>
                </a:r>
              </a:p>
              <a:p>
                <a:pPr lvl="1"/>
                <a:r>
                  <a:rPr lang="en-US" dirty="0" smtClean="0"/>
                  <a:t>P</a:t>
                </a:r>
                <a:r>
                  <a:rPr lang="en-US" baseline="-25000" dirty="0" smtClean="0"/>
                  <a:t>C  </a:t>
                </a:r>
                <a:r>
                  <a:rPr lang="en-US" dirty="0" smtClean="0"/>
                  <a:t>up to 45 bar</a:t>
                </a:r>
              </a:p>
              <a:p>
                <a:pPr lvl="1"/>
                <a:r>
                  <a:rPr lang="en-US" dirty="0" smtClean="0"/>
                  <a:t>T</a:t>
                </a:r>
                <a:r>
                  <a:rPr lang="en-US" baseline="-25000" dirty="0" smtClean="0"/>
                  <a:t>C  </a:t>
                </a:r>
                <a:r>
                  <a:rPr lang="en-US" dirty="0" smtClean="0"/>
                  <a:t>between 660-1100 K (CR:7-15)</a:t>
                </a:r>
              </a:p>
              <a:p>
                <a:r>
                  <a:rPr lang="en-US" dirty="0" smtClean="0"/>
                  <a:t>Fuel and oxidizer are preheated </a:t>
                </a:r>
                <a14:m>
                  <m:oMath xmlns:m="http://schemas.openxmlformats.org/officeDocument/2006/math">
                    <m:r>
                      <a:rPr lang="en-US" b="0" i="1" smtClean="0">
                        <a:latin typeface="Cambria Math"/>
                      </a:rPr>
                      <m:t>(60</m:t>
                    </m:r>
                    <m:r>
                      <a:rPr lang="en-US" b="0" i="1" smtClean="0">
                        <a:latin typeface="Cambria Math"/>
                        <a:ea typeface="Cambria Math"/>
                      </a:rPr>
                      <m:t>℃−140℃)</m:t>
                    </m:r>
                  </m:oMath>
                </a14:m>
                <a:r>
                  <a:rPr lang="en-US" dirty="0" smtClean="0"/>
                  <a:t> and mixed by magnetic stirrer in a    15 L mixing tank to ensure homogeneity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42" t="-1663"/>
                </a:stretch>
              </a:blipFill>
            </p:spPr>
            <p:txBody>
              <a:bodyPr/>
              <a:lstStyle/>
              <a:p>
                <a:r>
                  <a:rPr lang="en-US">
                    <a:noFill/>
                  </a:rPr>
                  <a:t> </a:t>
                </a:r>
              </a:p>
            </p:txBody>
          </p:sp>
        </mc:Fallback>
      </mc:AlternateContent>
    </p:spTree>
    <p:extLst>
      <p:ext uri="{BB962C8B-B14F-4D97-AF65-F5344CB8AC3E}">
        <p14:creationId xmlns:p14="http://schemas.microsoft.com/office/powerpoint/2010/main" val="17073977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Conditions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Overall Compressed Temperature Range:</a:t>
                </a:r>
                <a:br>
                  <a:rPr lang="en-US" dirty="0" smtClean="0"/>
                </a:br>
                <a:r>
                  <a:rPr lang="en-US" dirty="0" smtClean="0"/>
                  <a:t>680 K to 860 K</a:t>
                </a:r>
              </a:p>
              <a:p>
                <a:r>
                  <a:rPr lang="en-US" dirty="0" smtClean="0"/>
                  <a:t>Overall Compressed Pressure Range:</a:t>
                </a:r>
                <a:br>
                  <a:rPr lang="en-US" dirty="0" smtClean="0"/>
                </a:br>
                <a:r>
                  <a:rPr lang="en-US" dirty="0" smtClean="0"/>
                  <a:t>15 and 30 bar</a:t>
                </a:r>
              </a:p>
              <a:p>
                <a:r>
                  <a:rPr lang="en-US" dirty="0" smtClean="0"/>
                  <a:t>Overall Equivalence Ratio Range:</a:t>
                </a:r>
                <a:br>
                  <a:rPr lang="en-US" dirty="0" smtClean="0"/>
                </a:br>
                <a14:m>
                  <m:oMath xmlns:m="http://schemas.openxmlformats.org/officeDocument/2006/math">
                    <m:r>
                      <a:rPr lang="en-US" b="0" i="1" smtClean="0">
                        <a:latin typeface="Cambria Math"/>
                      </a:rPr>
                      <m:t>𝜙</m:t>
                    </m:r>
                    <m:r>
                      <a:rPr lang="en-US" b="0" i="1" smtClean="0">
                        <a:latin typeface="Cambria Math"/>
                      </a:rPr>
                      <m:t>=0.5, 1.0, 2.0</m:t>
                    </m:r>
                  </m:oMath>
                </a14:m>
                <a:endParaRPr lang="en-US" dirty="0" smtClean="0"/>
              </a:p>
              <a:p>
                <a:r>
                  <a:rPr lang="en-US" dirty="0" smtClean="0"/>
                  <a:t>Not all fuels have been studied at all conditions (yet)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42" t="-1663"/>
                </a:stretch>
              </a:blipFill>
            </p:spPr>
            <p:txBody>
              <a:bodyPr/>
              <a:lstStyle/>
              <a:p>
                <a:r>
                  <a:rPr lang="en-US">
                    <a:noFill/>
                  </a:rPr>
                  <a:t> </a:t>
                </a:r>
              </a:p>
            </p:txBody>
          </p:sp>
        </mc:Fallback>
      </mc:AlternateContent>
    </p:spTree>
    <p:extLst>
      <p:ext uri="{BB962C8B-B14F-4D97-AF65-F5344CB8AC3E}">
        <p14:creationId xmlns:p14="http://schemas.microsoft.com/office/powerpoint/2010/main" val="106852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Definition of Ignition Delay</a:t>
            </a:r>
            <a:endParaRPr lang="en-US" dirty="0"/>
          </a:p>
        </p:txBody>
      </p:sp>
      <p:sp>
        <p:nvSpPr>
          <p:cNvPr id="8" name="Content Placeholder 7"/>
          <p:cNvSpPr>
            <a:spLocks noGrp="1"/>
          </p:cNvSpPr>
          <p:nvPr>
            <p:ph sz="half" idx="2"/>
          </p:nvPr>
        </p:nvSpPr>
        <p:spPr>
          <a:xfrm>
            <a:off x="4572000" y="990600"/>
            <a:ext cx="4191000" cy="5334000"/>
          </a:xfrm>
        </p:spPr>
        <p:txBody>
          <a:bodyPr>
            <a:normAutofit fontScale="92500" lnSpcReduction="10000"/>
          </a:bodyPr>
          <a:lstStyle/>
          <a:p>
            <a:r>
              <a:rPr lang="en-US" dirty="0" smtClean="0"/>
              <a:t>Ignition criteria is the maximum rate of pressure rise</a:t>
            </a:r>
          </a:p>
          <a:p>
            <a:r>
              <a:rPr lang="en-US" dirty="0" smtClean="0"/>
              <a:t>Ignition delay is the time difference from the end of compression to ignition point</a:t>
            </a:r>
          </a:p>
          <a:p>
            <a:r>
              <a:rPr lang="en-US" dirty="0" smtClean="0"/>
              <a:t>Each condition is repeated at least 5 times to ensure repeatability</a:t>
            </a:r>
          </a:p>
          <a:p>
            <a:r>
              <a:rPr lang="en-US" dirty="0" smtClean="0"/>
              <a:t>Non-reactive case replaces O</a:t>
            </a:r>
            <a:r>
              <a:rPr lang="en-US" baseline="-25000" dirty="0" smtClean="0"/>
              <a:t>2</a:t>
            </a:r>
            <a:r>
              <a:rPr lang="en-US" dirty="0" smtClean="0"/>
              <a:t> with inert to quantify effect of heat loss to the reactor walls</a:t>
            </a:r>
            <a:endParaRPr lang="en-US" dirty="0"/>
          </a:p>
        </p:txBody>
      </p:sp>
      <p:sp>
        <p:nvSpPr>
          <p:cNvPr id="1351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520006467"/>
              </p:ext>
            </p:extLst>
          </p:nvPr>
        </p:nvGraphicFramePr>
        <p:xfrm>
          <a:off x="228600" y="1219200"/>
          <a:ext cx="4362450" cy="4362450"/>
        </p:xfrm>
        <a:graphic>
          <a:graphicData uri="http://schemas.openxmlformats.org/presentationml/2006/ole">
            <mc:AlternateContent xmlns:mc="http://schemas.openxmlformats.org/markup-compatibility/2006">
              <mc:Choice xmlns:v="urn:schemas-microsoft-com:vml" Requires="v">
                <p:oleObj spid="_x0000_s2077" name="KGPlot" r:id="rId4" imgW="2744721" imgH="2738636" progId="KGraph_Plot">
                  <p:embed/>
                </p:oleObj>
              </mc:Choice>
              <mc:Fallback>
                <p:oleObj name="KGPlot" r:id="rId4" imgW="2744721" imgH="2738636" progId="KGraph_Plot">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219200"/>
                        <a:ext cx="4362450" cy="4362450"/>
                      </a:xfrm>
                      <a:prstGeom prst="rect">
                        <a:avLst/>
                      </a:prstGeom>
                      <a:noFill/>
                    </p:spPr>
                  </p:pic>
                </p:oleObj>
              </mc:Fallback>
            </mc:AlternateContent>
          </a:graphicData>
        </a:graphic>
      </p:graphicFrame>
    </p:spTree>
    <p:extLst>
      <p:ext uri="{BB962C8B-B14F-4D97-AF65-F5344CB8AC3E}">
        <p14:creationId xmlns:p14="http://schemas.microsoft.com/office/powerpoint/2010/main" val="23612576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 (1)</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304800" y="5181600"/>
                <a:ext cx="8382000" cy="944563"/>
              </a:xfrm>
            </p:spPr>
            <p:txBody>
              <a:bodyPr/>
              <a:lstStyle/>
              <a:p>
                <a:r>
                  <a:rPr lang="en-US" dirty="0" smtClean="0"/>
                  <a:t>Reactivity at 15 bar: </a:t>
                </a:r>
                <a14:m>
                  <m:oMath xmlns:m="http://schemas.openxmlformats.org/officeDocument/2006/math">
                    <m:r>
                      <a:rPr lang="en-US" b="0" i="1" smtClean="0">
                        <a:solidFill>
                          <a:srgbClr val="0000FF"/>
                        </a:solidFill>
                        <a:latin typeface="Cambria Math"/>
                      </a:rPr>
                      <m:t>𝑛</m:t>
                    </m:r>
                    <m:r>
                      <m:rPr>
                        <m:nor/>
                      </m:rPr>
                      <a:rPr lang="en-US" b="0" i="0" smtClean="0">
                        <a:solidFill>
                          <a:srgbClr val="0000FF"/>
                        </a:solidFill>
                        <a:latin typeface="Cambria Math"/>
                      </a:rPr>
                      <m:t>−</m:t>
                    </m:r>
                    <m:r>
                      <m:rPr>
                        <m:nor/>
                      </m:rPr>
                      <a:rPr lang="en-US" b="0" i="0" smtClean="0">
                        <a:solidFill>
                          <a:srgbClr val="0000FF"/>
                        </a:solidFill>
                        <a:latin typeface="Cambria Math"/>
                      </a:rPr>
                      <m:t>butanol</m:t>
                    </m:r>
                    <m:r>
                      <a:rPr lang="en-US" b="0" i="1" smtClean="0">
                        <a:latin typeface="Cambria Math"/>
                      </a:rPr>
                      <m:t>&gt;</m:t>
                    </m:r>
                    <m:r>
                      <a:rPr lang="en-US" b="0" i="1" smtClean="0">
                        <a:latin typeface="Cambria Math"/>
                      </a:rPr>
                      <m:t>𝑠𝑒𝑐</m:t>
                    </m:r>
                    <m:r>
                      <m:rPr>
                        <m:nor/>
                      </m:rPr>
                      <a:rPr lang="en-US" b="0" i="0" smtClean="0">
                        <a:latin typeface="Cambria Math"/>
                      </a:rPr>
                      <m:t>−</m:t>
                    </m:r>
                    <m:r>
                      <m:rPr>
                        <m:nor/>
                      </m:rPr>
                      <a:rPr lang="en-US" b="0" i="0" smtClean="0">
                        <a:latin typeface="Cambria Math"/>
                      </a:rPr>
                      <m:t>butanol</m:t>
                    </m:r>
                    <m:r>
                      <a:rPr lang="en-US" i="1">
                        <a:latin typeface="Cambria Math"/>
                        <a:ea typeface="Cambria Math"/>
                      </a:rPr>
                      <m:t>≈</m:t>
                    </m:r>
                    <m:r>
                      <a:rPr lang="en-US" b="0" i="1" smtClean="0">
                        <a:solidFill>
                          <a:srgbClr val="339933"/>
                        </a:solidFill>
                        <a:latin typeface="Cambria Math"/>
                        <a:ea typeface="Cambria Math"/>
                      </a:rPr>
                      <m:t>𝑖𝑠𝑜</m:t>
                    </m:r>
                    <m:r>
                      <m:rPr>
                        <m:nor/>
                      </m:rPr>
                      <a:rPr lang="en-US" b="0" i="0" smtClean="0">
                        <a:solidFill>
                          <a:srgbClr val="339933"/>
                        </a:solidFill>
                        <a:latin typeface="Cambria Math"/>
                        <a:ea typeface="Cambria Math"/>
                      </a:rPr>
                      <m:t>−</m:t>
                    </m:r>
                    <m:r>
                      <m:rPr>
                        <m:nor/>
                      </m:rPr>
                      <a:rPr lang="en-US" b="0" i="0" smtClean="0">
                        <a:solidFill>
                          <a:srgbClr val="339933"/>
                        </a:solidFill>
                        <a:latin typeface="Cambria Math"/>
                        <a:ea typeface="Cambria Math"/>
                      </a:rPr>
                      <m:t>butanol</m:t>
                    </m:r>
                    <m:r>
                      <a:rPr lang="en-US" b="0" i="1" smtClean="0">
                        <a:latin typeface="Cambria Math"/>
                        <a:ea typeface="Cambria Math"/>
                      </a:rPr>
                      <m:t>&gt;</m:t>
                    </m:r>
                    <m:r>
                      <a:rPr lang="en-US" b="0" i="1" smtClean="0">
                        <a:solidFill>
                          <a:srgbClr val="FF0000"/>
                        </a:solidFill>
                        <a:latin typeface="Cambria Math"/>
                        <a:ea typeface="Cambria Math"/>
                      </a:rPr>
                      <m:t>𝑡𝑒𝑟𝑡</m:t>
                    </m:r>
                    <m:r>
                      <m:rPr>
                        <m:nor/>
                      </m:rPr>
                      <a:rPr lang="en-US" b="0" i="0" smtClean="0">
                        <a:solidFill>
                          <a:srgbClr val="FF0000"/>
                        </a:solidFill>
                        <a:latin typeface="Cambria Math"/>
                        <a:ea typeface="Cambria Math"/>
                      </a:rPr>
                      <m:t>−</m:t>
                    </m:r>
                    <m:r>
                      <m:rPr>
                        <m:nor/>
                      </m:rPr>
                      <a:rPr lang="en-US" b="0" i="0" smtClean="0">
                        <a:solidFill>
                          <a:srgbClr val="FF0000"/>
                        </a:solidFill>
                        <a:latin typeface="Cambria Math"/>
                        <a:ea typeface="Cambria Math"/>
                      </a:rPr>
                      <m:t>butanol</m:t>
                    </m:r>
                  </m:oMath>
                </a14:m>
                <a:endParaRPr lang="en-US" b="0" dirty="0" smtClean="0">
                  <a:solidFill>
                    <a:srgbClr val="FF0000"/>
                  </a:solidFill>
                  <a:ea typeface="Cambria Math"/>
                </a:endParaRP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304800" y="5181600"/>
                <a:ext cx="8382000" cy="944563"/>
              </a:xfrm>
              <a:blipFill rotWithShape="1">
                <a:blip r:embed="rId3"/>
                <a:stretch>
                  <a:fillRect l="-1236" t="-6452"/>
                </a:stretch>
              </a:blipFill>
            </p:spPr>
            <p:txBody>
              <a:bodyPr/>
              <a:lstStyle/>
              <a:p>
                <a:r>
                  <a:rPr lang="en-US">
                    <a:noFill/>
                  </a:rPr>
                  <a:t> </a:t>
                </a:r>
              </a:p>
            </p:txBody>
          </p:sp>
        </mc:Fallback>
      </mc:AlternateContent>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233907076"/>
              </p:ext>
            </p:extLst>
          </p:nvPr>
        </p:nvGraphicFramePr>
        <p:xfrm>
          <a:off x="2400300" y="836613"/>
          <a:ext cx="4343400" cy="4352981"/>
        </p:xfrm>
        <a:graphic>
          <a:graphicData uri="http://schemas.openxmlformats.org/presentationml/2006/ole">
            <mc:AlternateContent xmlns:mc="http://schemas.openxmlformats.org/markup-compatibility/2006">
              <mc:Choice xmlns:v="urn:schemas-microsoft-com:vml" Requires="v">
                <p:oleObj spid="_x0000_s3120" name="KGPlot" r:id="rId4" imgW="2743200" imgH="2743200" progId="KGraph_Plot">
                  <p:embed/>
                </p:oleObj>
              </mc:Choice>
              <mc:Fallback>
                <p:oleObj name="KGPlot" r:id="rId4" imgW="2743200" imgH="2743200" progId="KGraph_Plot">
                  <p:embed/>
                  <p:pic>
                    <p:nvPicPr>
                      <p:cNvPr id="0" name="Object 1"/>
                      <p:cNvPicPr>
                        <a:picLocks noChangeAspect="1" noChangeArrowheads="1"/>
                      </p:cNvPicPr>
                      <p:nvPr/>
                    </p:nvPicPr>
                    <p:blipFill>
                      <a:blip r:embed="rId5"/>
                      <a:srcRect/>
                      <a:stretch>
                        <a:fillRect/>
                      </a:stretch>
                    </p:blipFill>
                    <p:spPr bwMode="auto">
                      <a:xfrm>
                        <a:off x="2400300" y="836613"/>
                        <a:ext cx="4343400" cy="4352981"/>
                      </a:xfrm>
                      <a:prstGeom prst="rect">
                        <a:avLst/>
                      </a:prstGeom>
                      <a:noFill/>
                    </p:spPr>
                  </p:pic>
                </p:oleObj>
              </mc:Fallback>
            </mc:AlternateContent>
          </a:graphicData>
        </a:graphic>
      </p:graphicFrame>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404852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UCONN-CD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11890</TotalTime>
  <Words>859</Words>
  <Application>Microsoft Office PowerPoint</Application>
  <PresentationFormat>On-screen Show (4:3)</PresentationFormat>
  <Paragraphs>89</Paragraphs>
  <Slides>21</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7" baseType="lpstr">
      <vt:lpstr>Arial</vt:lpstr>
      <vt:lpstr>Cambria Math</vt:lpstr>
      <vt:lpstr>Calibri</vt:lpstr>
      <vt:lpstr>Times New Roman</vt:lpstr>
      <vt:lpstr>UCONN-CDL</vt:lpstr>
      <vt:lpstr>KGPlot</vt:lpstr>
      <vt:lpstr>Comparative Investigation of the High Pressure Autoignition of the Butanol Isomers</vt:lpstr>
      <vt:lpstr>A Short PR Digression</vt:lpstr>
      <vt:lpstr>Introduction</vt:lpstr>
      <vt:lpstr>Objectives</vt:lpstr>
      <vt:lpstr>Rapid Compression Machine (1)</vt:lpstr>
      <vt:lpstr>Rapid Compression Machine (2)</vt:lpstr>
      <vt:lpstr>Experimental Conditions</vt:lpstr>
      <vt:lpstr>Definition of Ignition Delay</vt:lpstr>
      <vt:lpstr>Experimental Results (1)</vt:lpstr>
      <vt:lpstr>Experimental Results (2)</vt:lpstr>
      <vt:lpstr>Experimental Results (3)</vt:lpstr>
      <vt:lpstr>Experimental Results (4)</vt:lpstr>
      <vt:lpstr>Experimental Results (5)</vt:lpstr>
      <vt:lpstr>Experimental Results (6)</vt:lpstr>
      <vt:lpstr>Comparison with Simulations (1)</vt:lpstr>
      <vt:lpstr>Comparison with Simulations (2)</vt:lpstr>
      <vt:lpstr>Summary (1)</vt:lpstr>
      <vt:lpstr>Summary (2)</vt:lpstr>
      <vt:lpstr>Acknowledgements</vt:lpstr>
      <vt:lpstr>Thank you!</vt:lpstr>
      <vt:lpstr>Comparison with Simulations</vt:lpstr>
    </vt:vector>
  </TitlesOfParts>
  <Company>Case Western Reserve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Autoignition of n-Butanol  at Elevated Pressure in a  Rapid Compression Machine</dc:title>
  <dc:creator>Bryan Weber</dc:creator>
  <cp:lastModifiedBy>Bryan Weber</cp:lastModifiedBy>
  <cp:revision>615</cp:revision>
  <dcterms:created xsi:type="dcterms:W3CDTF">2010-04-13T21:40:01Z</dcterms:created>
  <dcterms:modified xsi:type="dcterms:W3CDTF">2011-10-10T11:52:58Z</dcterms:modified>
</cp:coreProperties>
</file>